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ukhari Script" charset="1" panose="00000500000000000000"/>
      <p:regular r:id="rId10"/>
    </p:embeddedFont>
    <p:embeddedFont>
      <p:font typeface="Bernoru SemiCondensed" charset="1" panose="00000A06000000000000"/>
      <p:regular r:id="rId11"/>
    </p:embeddedFont>
    <p:embeddedFont>
      <p:font typeface="Maharlika" charset="1" panose="00000000000000000000"/>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Canva Sans Medium" charset="1" panose="020B0603030501040103"/>
      <p:regular r:id="rId17"/>
    </p:embeddedFont>
    <p:embeddedFont>
      <p:font typeface="Canva Sans Medium Italics" charset="1" panose="020B06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34" Target="slides/slide16.xml" Type="http://schemas.openxmlformats.org/officeDocument/2006/relationships/slide"/><Relationship Id="rId35" Target="slides/slide1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0">
            <a:off x="0" y="5143500"/>
            <a:ext cx="18207164" cy="5143500"/>
          </a:xfrm>
          <a:custGeom>
            <a:avLst/>
            <a:gdLst/>
            <a:ahLst/>
            <a:cxnLst/>
            <a:rect r="r" b="b" t="t" l="l"/>
            <a:pathLst>
              <a:path h="5143500" w="18207164">
                <a:moveTo>
                  <a:pt x="0" y="0"/>
                </a:moveTo>
                <a:lnTo>
                  <a:pt x="18207164" y="0"/>
                </a:lnTo>
                <a:lnTo>
                  <a:pt x="18207164" y="5143500"/>
                </a:lnTo>
                <a:lnTo>
                  <a:pt x="0" y="5143500"/>
                </a:lnTo>
                <a:lnTo>
                  <a:pt x="0" y="0"/>
                </a:lnTo>
                <a:close/>
              </a:path>
            </a:pathLst>
          </a:custGeom>
          <a:blipFill>
            <a:blip r:embed="rId2"/>
            <a:stretch>
              <a:fillRect l="0" t="-24845" r="0" b="-4151"/>
            </a:stretch>
          </a:blipFill>
        </p:spPr>
      </p:sp>
      <p:sp>
        <p:nvSpPr>
          <p:cNvPr name="Freeform 3" id="3"/>
          <p:cNvSpPr/>
          <p:nvPr/>
        </p:nvSpPr>
        <p:spPr>
          <a:xfrm flipH="false" flipV="false" rot="0">
            <a:off x="-2186541" y="-2839249"/>
            <a:ext cx="11249705" cy="8229600"/>
          </a:xfrm>
          <a:custGeom>
            <a:avLst/>
            <a:gdLst/>
            <a:ahLst/>
            <a:cxnLst/>
            <a:rect r="r" b="b" t="t" l="l"/>
            <a:pathLst>
              <a:path h="8229600" w="11249705">
                <a:moveTo>
                  <a:pt x="0" y="0"/>
                </a:moveTo>
                <a:lnTo>
                  <a:pt x="11249705" y="0"/>
                </a:lnTo>
                <a:lnTo>
                  <a:pt x="11249705" y="8229600"/>
                </a:lnTo>
                <a:lnTo>
                  <a:pt x="0" y="8229600"/>
                </a:lnTo>
                <a:lnTo>
                  <a:pt x="0" y="0"/>
                </a:lnTo>
                <a:close/>
              </a:path>
            </a:pathLst>
          </a:custGeom>
          <a:blipFill>
            <a:blip r:embed="rId3"/>
            <a:stretch>
              <a:fillRect l="0" t="0" r="-22433" b="0"/>
            </a:stretch>
          </a:blipFill>
        </p:spPr>
      </p:sp>
      <p:sp>
        <p:nvSpPr>
          <p:cNvPr name="Freeform 4" id="4"/>
          <p:cNvSpPr/>
          <p:nvPr/>
        </p:nvSpPr>
        <p:spPr>
          <a:xfrm flipH="false" flipV="false" rot="0">
            <a:off x="14972909" y="3121322"/>
            <a:ext cx="3061192" cy="1924724"/>
          </a:xfrm>
          <a:custGeom>
            <a:avLst/>
            <a:gdLst/>
            <a:ahLst/>
            <a:cxnLst/>
            <a:rect r="r" b="b" t="t" l="l"/>
            <a:pathLst>
              <a:path h="1924724" w="3061192">
                <a:moveTo>
                  <a:pt x="0" y="0"/>
                </a:moveTo>
                <a:lnTo>
                  <a:pt x="3061192" y="0"/>
                </a:lnTo>
                <a:lnTo>
                  <a:pt x="3061192" y="1924725"/>
                </a:lnTo>
                <a:lnTo>
                  <a:pt x="0" y="1924725"/>
                </a:lnTo>
                <a:lnTo>
                  <a:pt x="0" y="0"/>
                </a:lnTo>
                <a:close/>
              </a:path>
            </a:pathLst>
          </a:custGeom>
          <a:blipFill>
            <a:blip r:embed="rId4"/>
            <a:stretch>
              <a:fillRect l="0" t="0" r="0" b="0"/>
            </a:stretch>
          </a:blipFill>
        </p:spPr>
      </p:sp>
      <p:sp>
        <p:nvSpPr>
          <p:cNvPr name="TextBox 5" id="5"/>
          <p:cNvSpPr txBox="true"/>
          <p:nvPr/>
        </p:nvSpPr>
        <p:spPr>
          <a:xfrm rot="0">
            <a:off x="7812666" y="-73997"/>
            <a:ext cx="10221435" cy="3195319"/>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MUSIC STORE </a:t>
            </a:r>
          </a:p>
          <a:p>
            <a:pPr algn="ctr">
              <a:lnSpc>
                <a:spcPts val="12880"/>
              </a:lnSpc>
            </a:pPr>
            <a:r>
              <a:rPr lang="en-US" sz="9200">
                <a:solidFill>
                  <a:srgbClr val="000000"/>
                </a:solidFill>
                <a:latin typeface="Canva Sans Bold"/>
              </a:rPr>
              <a:t>DATA ANALYSIS</a:t>
            </a:r>
          </a:p>
        </p:txBody>
      </p:sp>
      <p:sp>
        <p:nvSpPr>
          <p:cNvPr name="TextBox 6" id="6"/>
          <p:cNvSpPr txBox="true"/>
          <p:nvPr/>
        </p:nvSpPr>
        <p:spPr>
          <a:xfrm rot="0">
            <a:off x="4087259" y="3196590"/>
            <a:ext cx="1053725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~A SQL Case Study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678" t="-3339" r="0" b="-3339"/>
            </a:stretch>
          </a:blipFill>
        </p:spPr>
      </p:sp>
      <p:sp>
        <p:nvSpPr>
          <p:cNvPr name="Freeform 3" id="3"/>
          <p:cNvSpPr/>
          <p:nvPr/>
        </p:nvSpPr>
        <p:spPr>
          <a:xfrm flipH="false" flipV="false" rot="0">
            <a:off x="717387" y="4178579"/>
            <a:ext cx="9530975" cy="3348721"/>
          </a:xfrm>
          <a:custGeom>
            <a:avLst/>
            <a:gdLst/>
            <a:ahLst/>
            <a:cxnLst/>
            <a:rect r="r" b="b" t="t" l="l"/>
            <a:pathLst>
              <a:path h="3348721" w="9530975">
                <a:moveTo>
                  <a:pt x="0" y="0"/>
                </a:moveTo>
                <a:lnTo>
                  <a:pt x="9530975" y="0"/>
                </a:lnTo>
                <a:lnTo>
                  <a:pt x="9530975" y="3348721"/>
                </a:lnTo>
                <a:lnTo>
                  <a:pt x="0" y="3348721"/>
                </a:lnTo>
                <a:lnTo>
                  <a:pt x="0" y="0"/>
                </a:lnTo>
                <a:close/>
              </a:path>
            </a:pathLst>
          </a:custGeom>
          <a:blipFill>
            <a:blip r:embed="rId3"/>
            <a:stretch>
              <a:fillRect l="0" t="0" r="0" b="0"/>
            </a:stretch>
          </a:blipFill>
        </p:spPr>
      </p:sp>
      <p:sp>
        <p:nvSpPr>
          <p:cNvPr name="Freeform 4" id="4"/>
          <p:cNvSpPr/>
          <p:nvPr/>
        </p:nvSpPr>
        <p:spPr>
          <a:xfrm flipH="false" flipV="false" rot="0">
            <a:off x="11117981" y="4614902"/>
            <a:ext cx="6905633" cy="5335443"/>
          </a:xfrm>
          <a:custGeom>
            <a:avLst/>
            <a:gdLst/>
            <a:ahLst/>
            <a:cxnLst/>
            <a:rect r="r" b="b" t="t" l="l"/>
            <a:pathLst>
              <a:path h="5335443" w="6905633">
                <a:moveTo>
                  <a:pt x="0" y="0"/>
                </a:moveTo>
                <a:lnTo>
                  <a:pt x="6905633" y="0"/>
                </a:lnTo>
                <a:lnTo>
                  <a:pt x="6905633" y="5335443"/>
                </a:lnTo>
                <a:lnTo>
                  <a:pt x="0" y="5335443"/>
                </a:lnTo>
                <a:lnTo>
                  <a:pt x="0" y="0"/>
                </a:lnTo>
                <a:close/>
              </a:path>
            </a:pathLst>
          </a:custGeom>
          <a:blipFill>
            <a:blip r:embed="rId4"/>
            <a:stretch>
              <a:fillRect l="0" t="0" r="0" b="0"/>
            </a:stretch>
          </a:blipFill>
        </p:spPr>
      </p:sp>
      <p:sp>
        <p:nvSpPr>
          <p:cNvPr name="TextBox 5" id="5"/>
          <p:cNvSpPr txBox="true"/>
          <p:nvPr/>
        </p:nvSpPr>
        <p:spPr>
          <a:xfrm rot="0">
            <a:off x="569104" y="316227"/>
            <a:ext cx="16109322" cy="2007837"/>
          </a:xfrm>
          <a:prstGeom prst="rect">
            <a:avLst/>
          </a:prstGeom>
        </p:spPr>
        <p:txBody>
          <a:bodyPr anchor="t" rtlCol="false" tIns="0" lIns="0" bIns="0" rIns="0">
            <a:spAutoFit/>
          </a:bodyPr>
          <a:lstStyle/>
          <a:p>
            <a:pPr>
              <a:lnSpc>
                <a:spcPts val="5356"/>
              </a:lnSpc>
              <a:spcBef>
                <a:spcPct val="0"/>
              </a:spcBef>
            </a:pPr>
            <a:r>
              <a:rPr lang="en-US" sz="3826">
                <a:solidFill>
                  <a:srgbClr val="FFFFFF"/>
                </a:solidFill>
                <a:latin typeface="Canva Sans Bold"/>
              </a:rPr>
              <a:t>Q 6: Write query to return the email, first name, last name, &amp; Genre of all Rock Music listeners. Return your list ordered alphabetically by email starting with A.</a:t>
            </a:r>
          </a:p>
        </p:txBody>
      </p:sp>
      <p:sp>
        <p:nvSpPr>
          <p:cNvPr name="TextBox 6" id="6"/>
          <p:cNvSpPr txBox="true"/>
          <p:nvPr/>
        </p:nvSpPr>
        <p:spPr>
          <a:xfrm rot="0">
            <a:off x="717387" y="3342745"/>
            <a:ext cx="2505005" cy="613409"/>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rPr>
              <a:t>Query:</a:t>
            </a:r>
          </a:p>
        </p:txBody>
      </p:sp>
      <p:sp>
        <p:nvSpPr>
          <p:cNvPr name="TextBox 7" id="7"/>
          <p:cNvSpPr txBox="true"/>
          <p:nvPr/>
        </p:nvSpPr>
        <p:spPr>
          <a:xfrm rot="0">
            <a:off x="12890725" y="3342745"/>
            <a:ext cx="3360145" cy="613409"/>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rPr>
              <a:t>Output: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678" t="-3339" r="0" b="-3339"/>
            </a:stretch>
          </a:blipFill>
        </p:spPr>
      </p:sp>
      <p:sp>
        <p:nvSpPr>
          <p:cNvPr name="Freeform 3" id="3"/>
          <p:cNvSpPr/>
          <p:nvPr/>
        </p:nvSpPr>
        <p:spPr>
          <a:xfrm flipH="false" flipV="false" rot="0">
            <a:off x="393082" y="2447149"/>
            <a:ext cx="8131697" cy="3173667"/>
          </a:xfrm>
          <a:custGeom>
            <a:avLst/>
            <a:gdLst/>
            <a:ahLst/>
            <a:cxnLst/>
            <a:rect r="r" b="b" t="t" l="l"/>
            <a:pathLst>
              <a:path h="3173667" w="8131697">
                <a:moveTo>
                  <a:pt x="0" y="0"/>
                </a:moveTo>
                <a:lnTo>
                  <a:pt x="8131697" y="0"/>
                </a:lnTo>
                <a:lnTo>
                  <a:pt x="8131697" y="3173667"/>
                </a:lnTo>
                <a:lnTo>
                  <a:pt x="0" y="3173667"/>
                </a:lnTo>
                <a:lnTo>
                  <a:pt x="0" y="0"/>
                </a:lnTo>
                <a:close/>
              </a:path>
            </a:pathLst>
          </a:custGeom>
          <a:blipFill>
            <a:blip r:embed="rId3"/>
            <a:stretch>
              <a:fillRect l="0" t="0" r="-1608" b="0"/>
            </a:stretch>
          </a:blipFill>
        </p:spPr>
      </p:sp>
      <p:sp>
        <p:nvSpPr>
          <p:cNvPr name="Freeform 4" id="4"/>
          <p:cNvSpPr/>
          <p:nvPr/>
        </p:nvSpPr>
        <p:spPr>
          <a:xfrm flipH="false" flipV="false" rot="0">
            <a:off x="393082" y="6546484"/>
            <a:ext cx="6385871" cy="3393218"/>
          </a:xfrm>
          <a:custGeom>
            <a:avLst/>
            <a:gdLst/>
            <a:ahLst/>
            <a:cxnLst/>
            <a:rect r="r" b="b" t="t" l="l"/>
            <a:pathLst>
              <a:path h="3393218" w="6385871">
                <a:moveTo>
                  <a:pt x="0" y="0"/>
                </a:moveTo>
                <a:lnTo>
                  <a:pt x="6385872" y="0"/>
                </a:lnTo>
                <a:lnTo>
                  <a:pt x="6385872" y="3393219"/>
                </a:lnTo>
                <a:lnTo>
                  <a:pt x="0" y="3393219"/>
                </a:lnTo>
                <a:lnTo>
                  <a:pt x="0" y="0"/>
                </a:lnTo>
                <a:close/>
              </a:path>
            </a:pathLst>
          </a:custGeom>
          <a:blipFill>
            <a:blip r:embed="rId4"/>
            <a:stretch>
              <a:fillRect l="0" t="0" r="-16235" b="0"/>
            </a:stretch>
          </a:blipFill>
        </p:spPr>
      </p:sp>
      <p:sp>
        <p:nvSpPr>
          <p:cNvPr name="Freeform 5" id="5"/>
          <p:cNvSpPr/>
          <p:nvPr/>
        </p:nvSpPr>
        <p:spPr>
          <a:xfrm flipH="false" flipV="false" rot="0">
            <a:off x="8804539" y="4290665"/>
            <a:ext cx="9154836" cy="5484464"/>
          </a:xfrm>
          <a:custGeom>
            <a:avLst/>
            <a:gdLst/>
            <a:ahLst/>
            <a:cxnLst/>
            <a:rect r="r" b="b" t="t" l="l"/>
            <a:pathLst>
              <a:path h="5484464" w="9154836">
                <a:moveTo>
                  <a:pt x="0" y="0"/>
                </a:moveTo>
                <a:lnTo>
                  <a:pt x="9154836" y="0"/>
                </a:lnTo>
                <a:lnTo>
                  <a:pt x="9154836" y="5484464"/>
                </a:lnTo>
                <a:lnTo>
                  <a:pt x="0" y="5484464"/>
                </a:lnTo>
                <a:lnTo>
                  <a:pt x="0" y="0"/>
                </a:lnTo>
                <a:close/>
              </a:path>
            </a:pathLst>
          </a:custGeom>
          <a:blipFill>
            <a:blip r:embed="rId5"/>
            <a:stretch>
              <a:fillRect l="0" t="0" r="0" b="0"/>
            </a:stretch>
          </a:blipFill>
        </p:spPr>
      </p:sp>
      <p:sp>
        <p:nvSpPr>
          <p:cNvPr name="TextBox 6" id="6"/>
          <p:cNvSpPr txBox="true"/>
          <p:nvPr/>
        </p:nvSpPr>
        <p:spPr>
          <a:xfrm rot="0">
            <a:off x="569104" y="335277"/>
            <a:ext cx="16926515" cy="1047082"/>
          </a:xfrm>
          <a:prstGeom prst="rect">
            <a:avLst/>
          </a:prstGeom>
        </p:spPr>
        <p:txBody>
          <a:bodyPr anchor="t" rtlCol="false" tIns="0" lIns="0" bIns="0" rIns="0">
            <a:spAutoFit/>
          </a:bodyPr>
          <a:lstStyle/>
          <a:p>
            <a:pPr>
              <a:lnSpc>
                <a:spcPts val="4236"/>
              </a:lnSpc>
              <a:spcBef>
                <a:spcPct val="0"/>
              </a:spcBef>
            </a:pPr>
            <a:r>
              <a:rPr lang="en-US" sz="3026">
                <a:solidFill>
                  <a:srgbClr val="FFFFFF"/>
                </a:solidFill>
                <a:latin typeface="Canva Sans Bold"/>
              </a:rPr>
              <a:t>Q7:  Let's invite the artists who have written the most rock music in our dataset. Write a query that returns the Artist name and total track count of the top 10 rock bands</a:t>
            </a:r>
          </a:p>
        </p:txBody>
      </p:sp>
      <p:sp>
        <p:nvSpPr>
          <p:cNvPr name="TextBox 7" id="7"/>
          <p:cNvSpPr txBox="true"/>
          <p:nvPr/>
        </p:nvSpPr>
        <p:spPr>
          <a:xfrm rot="0">
            <a:off x="9756482" y="1926132"/>
            <a:ext cx="7942939" cy="2039379"/>
          </a:xfrm>
          <a:prstGeom prst="rect">
            <a:avLst/>
          </a:prstGeom>
        </p:spPr>
        <p:txBody>
          <a:bodyPr anchor="t" rtlCol="false" tIns="0" lIns="0" bIns="0" rIns="0">
            <a:spAutoFit/>
          </a:bodyPr>
          <a:lstStyle/>
          <a:p>
            <a:pPr algn="just">
              <a:lnSpc>
                <a:spcPts val="4051"/>
              </a:lnSpc>
            </a:pPr>
            <a:r>
              <a:rPr lang="en-US" sz="2893">
                <a:solidFill>
                  <a:srgbClr val="FEFFFE"/>
                </a:solidFill>
                <a:latin typeface="Canva Sans Bold"/>
              </a:rPr>
              <a:t>Insights:</a:t>
            </a:r>
          </a:p>
          <a:p>
            <a:pPr algn="just">
              <a:lnSpc>
                <a:spcPts val="4051"/>
              </a:lnSpc>
              <a:spcBef>
                <a:spcPct val="0"/>
              </a:spcBef>
            </a:pPr>
            <a:r>
              <a:rPr lang="en-US" sz="2893">
                <a:solidFill>
                  <a:srgbClr val="FFDE59"/>
                </a:solidFill>
                <a:latin typeface="Canva Sans Bold"/>
              </a:rPr>
              <a:t>1)CLearly, AC/DC is the artist who have written the most rock music followed by Aerosmith </a:t>
            </a:r>
          </a:p>
        </p:txBody>
      </p:sp>
      <p:sp>
        <p:nvSpPr>
          <p:cNvPr name="TextBox 8" id="8"/>
          <p:cNvSpPr txBox="true"/>
          <p:nvPr/>
        </p:nvSpPr>
        <p:spPr>
          <a:xfrm rot="0">
            <a:off x="569104" y="5744641"/>
            <a:ext cx="2915294" cy="613409"/>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rPr>
              <a:t>Output:</a:t>
            </a:r>
          </a:p>
        </p:txBody>
      </p:sp>
      <p:sp>
        <p:nvSpPr>
          <p:cNvPr name="TextBox 9" id="9"/>
          <p:cNvSpPr txBox="true"/>
          <p:nvPr/>
        </p:nvSpPr>
        <p:spPr>
          <a:xfrm rot="0">
            <a:off x="774248" y="1643240"/>
            <a:ext cx="2505005" cy="613409"/>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rPr>
              <a:t>Query: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678" t="-3339" r="0" b="-3339"/>
            </a:stretch>
          </a:blipFill>
        </p:spPr>
      </p:sp>
      <p:sp>
        <p:nvSpPr>
          <p:cNvPr name="Freeform 3" id="3"/>
          <p:cNvSpPr/>
          <p:nvPr/>
        </p:nvSpPr>
        <p:spPr>
          <a:xfrm flipH="false" flipV="false" rot="0">
            <a:off x="371392" y="5143500"/>
            <a:ext cx="10136609" cy="3322437"/>
          </a:xfrm>
          <a:custGeom>
            <a:avLst/>
            <a:gdLst/>
            <a:ahLst/>
            <a:cxnLst/>
            <a:rect r="r" b="b" t="t" l="l"/>
            <a:pathLst>
              <a:path h="3322437" w="10136609">
                <a:moveTo>
                  <a:pt x="0" y="0"/>
                </a:moveTo>
                <a:lnTo>
                  <a:pt x="10136609" y="0"/>
                </a:lnTo>
                <a:lnTo>
                  <a:pt x="10136609" y="3322437"/>
                </a:lnTo>
                <a:lnTo>
                  <a:pt x="0" y="3322437"/>
                </a:lnTo>
                <a:lnTo>
                  <a:pt x="0" y="0"/>
                </a:lnTo>
                <a:close/>
              </a:path>
            </a:pathLst>
          </a:custGeom>
          <a:blipFill>
            <a:blip r:embed="rId3"/>
            <a:stretch>
              <a:fillRect l="0" t="0" r="0" b="0"/>
            </a:stretch>
          </a:blipFill>
        </p:spPr>
      </p:sp>
      <p:sp>
        <p:nvSpPr>
          <p:cNvPr name="Freeform 4" id="4"/>
          <p:cNvSpPr/>
          <p:nvPr/>
        </p:nvSpPr>
        <p:spPr>
          <a:xfrm flipH="false" flipV="false" rot="0">
            <a:off x="10962790" y="4731346"/>
            <a:ext cx="6931071" cy="5211876"/>
          </a:xfrm>
          <a:custGeom>
            <a:avLst/>
            <a:gdLst/>
            <a:ahLst/>
            <a:cxnLst/>
            <a:rect r="r" b="b" t="t" l="l"/>
            <a:pathLst>
              <a:path h="5211876" w="6931071">
                <a:moveTo>
                  <a:pt x="0" y="0"/>
                </a:moveTo>
                <a:lnTo>
                  <a:pt x="6931071" y="0"/>
                </a:lnTo>
                <a:lnTo>
                  <a:pt x="6931071" y="5211876"/>
                </a:lnTo>
                <a:lnTo>
                  <a:pt x="0" y="5211876"/>
                </a:lnTo>
                <a:lnTo>
                  <a:pt x="0" y="0"/>
                </a:lnTo>
                <a:close/>
              </a:path>
            </a:pathLst>
          </a:custGeom>
          <a:blipFill>
            <a:blip r:embed="rId4"/>
            <a:stretch>
              <a:fillRect l="0" t="0" r="0" b="0"/>
            </a:stretch>
          </a:blipFill>
        </p:spPr>
      </p:sp>
      <p:sp>
        <p:nvSpPr>
          <p:cNvPr name="TextBox 5" id="5"/>
          <p:cNvSpPr txBox="true"/>
          <p:nvPr/>
        </p:nvSpPr>
        <p:spPr>
          <a:xfrm rot="0">
            <a:off x="569104" y="325752"/>
            <a:ext cx="16109322" cy="1834482"/>
          </a:xfrm>
          <a:prstGeom prst="rect">
            <a:avLst/>
          </a:prstGeom>
        </p:spPr>
        <p:txBody>
          <a:bodyPr anchor="t" rtlCol="false" tIns="0" lIns="0" bIns="0" rIns="0">
            <a:spAutoFit/>
          </a:bodyPr>
          <a:lstStyle/>
          <a:p>
            <a:pPr>
              <a:lnSpc>
                <a:spcPts val="4936"/>
              </a:lnSpc>
              <a:spcBef>
                <a:spcPct val="0"/>
              </a:spcBef>
            </a:pPr>
            <a:r>
              <a:rPr lang="en-US" sz="3526">
                <a:solidFill>
                  <a:srgbClr val="FFFFFF"/>
                </a:solidFill>
                <a:latin typeface="Canva Sans Bold"/>
              </a:rPr>
              <a:t>Q8:  Return all the track names that have a song length longer than the average song length. Return the Name and Milliseconds for each track. Order by the song length with the longest songs listed first.</a:t>
            </a:r>
          </a:p>
        </p:txBody>
      </p:sp>
      <p:sp>
        <p:nvSpPr>
          <p:cNvPr name="TextBox 6" id="6"/>
          <p:cNvSpPr txBox="true"/>
          <p:nvPr/>
        </p:nvSpPr>
        <p:spPr>
          <a:xfrm rot="0">
            <a:off x="836295" y="3844570"/>
            <a:ext cx="2505005" cy="613409"/>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rPr>
              <a:t>Query:</a:t>
            </a:r>
          </a:p>
        </p:txBody>
      </p:sp>
      <p:sp>
        <p:nvSpPr>
          <p:cNvPr name="TextBox 7" id="7"/>
          <p:cNvSpPr txBox="true"/>
          <p:nvPr/>
        </p:nvSpPr>
        <p:spPr>
          <a:xfrm rot="0">
            <a:off x="12594158" y="3571203"/>
            <a:ext cx="3360145" cy="613409"/>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rPr>
              <a:t>Output: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678" t="-3339" r="0" b="-3339"/>
            </a:stretch>
          </a:blipFill>
        </p:spPr>
      </p:sp>
      <p:sp>
        <p:nvSpPr>
          <p:cNvPr name="Freeform 3" id="3"/>
          <p:cNvSpPr/>
          <p:nvPr/>
        </p:nvSpPr>
        <p:spPr>
          <a:xfrm flipH="false" flipV="false" rot="0">
            <a:off x="132069" y="4690671"/>
            <a:ext cx="8672611" cy="2460235"/>
          </a:xfrm>
          <a:custGeom>
            <a:avLst/>
            <a:gdLst/>
            <a:ahLst/>
            <a:cxnLst/>
            <a:rect r="r" b="b" t="t" l="l"/>
            <a:pathLst>
              <a:path h="2460235" w="8672611">
                <a:moveTo>
                  <a:pt x="0" y="0"/>
                </a:moveTo>
                <a:lnTo>
                  <a:pt x="8672611" y="0"/>
                </a:lnTo>
                <a:lnTo>
                  <a:pt x="8672611" y="2460236"/>
                </a:lnTo>
                <a:lnTo>
                  <a:pt x="0" y="2460236"/>
                </a:lnTo>
                <a:lnTo>
                  <a:pt x="0" y="0"/>
                </a:lnTo>
                <a:close/>
              </a:path>
            </a:pathLst>
          </a:custGeom>
          <a:blipFill>
            <a:blip r:embed="rId3"/>
            <a:stretch>
              <a:fillRect l="0" t="0" r="0" b="0"/>
            </a:stretch>
          </a:blipFill>
        </p:spPr>
      </p:sp>
      <p:sp>
        <p:nvSpPr>
          <p:cNvPr name="Freeform 4" id="4"/>
          <p:cNvSpPr/>
          <p:nvPr/>
        </p:nvSpPr>
        <p:spPr>
          <a:xfrm flipH="false" flipV="false" rot="0">
            <a:off x="132069" y="7150907"/>
            <a:ext cx="8842271" cy="2107393"/>
          </a:xfrm>
          <a:custGeom>
            <a:avLst/>
            <a:gdLst/>
            <a:ahLst/>
            <a:cxnLst/>
            <a:rect r="r" b="b" t="t" l="l"/>
            <a:pathLst>
              <a:path h="2107393" w="8842271">
                <a:moveTo>
                  <a:pt x="0" y="0"/>
                </a:moveTo>
                <a:lnTo>
                  <a:pt x="8842271" y="0"/>
                </a:lnTo>
                <a:lnTo>
                  <a:pt x="8842271" y="2107393"/>
                </a:lnTo>
                <a:lnTo>
                  <a:pt x="0" y="2107393"/>
                </a:lnTo>
                <a:lnTo>
                  <a:pt x="0" y="0"/>
                </a:lnTo>
                <a:close/>
              </a:path>
            </a:pathLst>
          </a:custGeom>
          <a:blipFill>
            <a:blip r:embed="rId4"/>
            <a:stretch>
              <a:fillRect l="0" t="0" r="0" b="0"/>
            </a:stretch>
          </a:blipFill>
        </p:spPr>
      </p:sp>
      <p:sp>
        <p:nvSpPr>
          <p:cNvPr name="Freeform 5" id="5"/>
          <p:cNvSpPr/>
          <p:nvPr/>
        </p:nvSpPr>
        <p:spPr>
          <a:xfrm flipH="false" flipV="false" rot="0">
            <a:off x="9573126" y="4450007"/>
            <a:ext cx="8540275" cy="5401799"/>
          </a:xfrm>
          <a:custGeom>
            <a:avLst/>
            <a:gdLst/>
            <a:ahLst/>
            <a:cxnLst/>
            <a:rect r="r" b="b" t="t" l="l"/>
            <a:pathLst>
              <a:path h="5401799" w="8540275">
                <a:moveTo>
                  <a:pt x="0" y="0"/>
                </a:moveTo>
                <a:lnTo>
                  <a:pt x="8540275" y="0"/>
                </a:lnTo>
                <a:lnTo>
                  <a:pt x="8540275" y="5401799"/>
                </a:lnTo>
                <a:lnTo>
                  <a:pt x="0" y="5401799"/>
                </a:lnTo>
                <a:lnTo>
                  <a:pt x="0" y="0"/>
                </a:lnTo>
                <a:close/>
              </a:path>
            </a:pathLst>
          </a:custGeom>
          <a:blipFill>
            <a:blip r:embed="rId5"/>
            <a:stretch>
              <a:fillRect l="0" t="0" r="0" b="0"/>
            </a:stretch>
          </a:blipFill>
        </p:spPr>
      </p:sp>
      <p:sp>
        <p:nvSpPr>
          <p:cNvPr name="TextBox 6" id="6"/>
          <p:cNvSpPr txBox="true"/>
          <p:nvPr/>
        </p:nvSpPr>
        <p:spPr>
          <a:xfrm rot="0">
            <a:off x="569104" y="316227"/>
            <a:ext cx="16109322" cy="2117057"/>
          </a:xfrm>
          <a:prstGeom prst="rect">
            <a:avLst/>
          </a:prstGeom>
        </p:spPr>
        <p:txBody>
          <a:bodyPr anchor="t" rtlCol="false" tIns="0" lIns="0" bIns="0" rIns="0">
            <a:spAutoFit/>
          </a:bodyPr>
          <a:lstStyle/>
          <a:p>
            <a:pPr>
              <a:lnSpc>
                <a:spcPts val="5636"/>
              </a:lnSpc>
              <a:spcBef>
                <a:spcPct val="0"/>
              </a:spcBef>
            </a:pPr>
            <a:r>
              <a:rPr lang="en-US" sz="4026">
                <a:solidFill>
                  <a:srgbClr val="FFFFFF"/>
                </a:solidFill>
                <a:latin typeface="Canva Sans Bold"/>
              </a:rPr>
              <a:t>Q9: Find how much amount spent by each customer on artists? Write a query to return customer name, artist name and total spent.</a:t>
            </a:r>
          </a:p>
        </p:txBody>
      </p:sp>
      <p:sp>
        <p:nvSpPr>
          <p:cNvPr name="TextBox 7" id="7"/>
          <p:cNvSpPr txBox="true"/>
          <p:nvPr/>
        </p:nvSpPr>
        <p:spPr>
          <a:xfrm rot="0">
            <a:off x="11704456" y="3466314"/>
            <a:ext cx="3360145" cy="613409"/>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rPr>
              <a:t>Output:</a:t>
            </a:r>
          </a:p>
        </p:txBody>
      </p:sp>
      <p:sp>
        <p:nvSpPr>
          <p:cNvPr name="TextBox 8" id="8"/>
          <p:cNvSpPr txBox="true"/>
          <p:nvPr/>
        </p:nvSpPr>
        <p:spPr>
          <a:xfrm rot="0">
            <a:off x="724820" y="3466314"/>
            <a:ext cx="2505005" cy="613409"/>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rPr>
              <a:t>Query: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678" t="-3339" r="0" b="-3339"/>
            </a:stretch>
          </a:blipFill>
        </p:spPr>
      </p:sp>
      <p:sp>
        <p:nvSpPr>
          <p:cNvPr name="Freeform 3" id="3"/>
          <p:cNvSpPr/>
          <p:nvPr/>
        </p:nvSpPr>
        <p:spPr>
          <a:xfrm flipH="false" flipV="false" rot="0">
            <a:off x="224031" y="4200084"/>
            <a:ext cx="8919969" cy="2933775"/>
          </a:xfrm>
          <a:custGeom>
            <a:avLst/>
            <a:gdLst/>
            <a:ahLst/>
            <a:cxnLst/>
            <a:rect r="r" b="b" t="t" l="l"/>
            <a:pathLst>
              <a:path h="2933775" w="8919969">
                <a:moveTo>
                  <a:pt x="0" y="0"/>
                </a:moveTo>
                <a:lnTo>
                  <a:pt x="8919969" y="0"/>
                </a:lnTo>
                <a:lnTo>
                  <a:pt x="8919969" y="2933775"/>
                </a:lnTo>
                <a:lnTo>
                  <a:pt x="0" y="2933775"/>
                </a:lnTo>
                <a:lnTo>
                  <a:pt x="0" y="0"/>
                </a:lnTo>
                <a:close/>
              </a:path>
            </a:pathLst>
          </a:custGeom>
          <a:blipFill>
            <a:blip r:embed="rId3"/>
            <a:stretch>
              <a:fillRect l="0" t="0" r="0" b="0"/>
            </a:stretch>
          </a:blipFill>
        </p:spPr>
      </p:sp>
      <p:sp>
        <p:nvSpPr>
          <p:cNvPr name="Freeform 4" id="4"/>
          <p:cNvSpPr/>
          <p:nvPr/>
        </p:nvSpPr>
        <p:spPr>
          <a:xfrm flipH="false" flipV="false" rot="0">
            <a:off x="10849949" y="4200084"/>
            <a:ext cx="7092056" cy="4796067"/>
          </a:xfrm>
          <a:custGeom>
            <a:avLst/>
            <a:gdLst/>
            <a:ahLst/>
            <a:cxnLst/>
            <a:rect r="r" b="b" t="t" l="l"/>
            <a:pathLst>
              <a:path h="4796067" w="7092056">
                <a:moveTo>
                  <a:pt x="0" y="0"/>
                </a:moveTo>
                <a:lnTo>
                  <a:pt x="7092056" y="0"/>
                </a:lnTo>
                <a:lnTo>
                  <a:pt x="7092056" y="4796067"/>
                </a:lnTo>
                <a:lnTo>
                  <a:pt x="0" y="4796067"/>
                </a:lnTo>
                <a:lnTo>
                  <a:pt x="0" y="0"/>
                </a:lnTo>
                <a:close/>
              </a:path>
            </a:pathLst>
          </a:custGeom>
          <a:blipFill>
            <a:blip r:embed="rId4"/>
            <a:stretch>
              <a:fillRect l="0" t="0" r="0" b="0"/>
            </a:stretch>
          </a:blipFill>
        </p:spPr>
      </p:sp>
      <p:sp>
        <p:nvSpPr>
          <p:cNvPr name="TextBox 5" id="5"/>
          <p:cNvSpPr txBox="true"/>
          <p:nvPr/>
        </p:nvSpPr>
        <p:spPr>
          <a:xfrm rot="0">
            <a:off x="569104" y="325752"/>
            <a:ext cx="16109322" cy="2270727"/>
          </a:xfrm>
          <a:prstGeom prst="rect">
            <a:avLst/>
          </a:prstGeom>
        </p:spPr>
        <p:txBody>
          <a:bodyPr anchor="t" rtlCol="false" tIns="0" lIns="0" bIns="0" rIns="0">
            <a:spAutoFit/>
          </a:bodyPr>
          <a:lstStyle/>
          <a:p>
            <a:pPr>
              <a:lnSpc>
                <a:spcPts val="4516"/>
              </a:lnSpc>
              <a:spcBef>
                <a:spcPct val="0"/>
              </a:spcBef>
            </a:pPr>
            <a:r>
              <a:rPr lang="en-US" sz="3226">
                <a:solidFill>
                  <a:srgbClr val="FFFFFF"/>
                </a:solidFill>
                <a:latin typeface="Canva Sans Bold"/>
              </a:rPr>
              <a:t>Q10: We want to find out the most popular music Genre for each country. We determine the most popular genre as the genre with the highest amount of purchases. Write a query that returns each country along with the top Genre. For countries where the maximum number of purchases is shared return all Genres.</a:t>
            </a:r>
          </a:p>
        </p:txBody>
      </p:sp>
      <p:sp>
        <p:nvSpPr>
          <p:cNvPr name="TextBox 6" id="6"/>
          <p:cNvSpPr txBox="true"/>
          <p:nvPr/>
        </p:nvSpPr>
        <p:spPr>
          <a:xfrm rot="0">
            <a:off x="420820" y="8520378"/>
            <a:ext cx="7349805" cy="1011515"/>
          </a:xfrm>
          <a:prstGeom prst="rect">
            <a:avLst/>
          </a:prstGeom>
        </p:spPr>
        <p:txBody>
          <a:bodyPr anchor="t" rtlCol="false" tIns="0" lIns="0" bIns="0" rIns="0">
            <a:spAutoFit/>
          </a:bodyPr>
          <a:lstStyle/>
          <a:p>
            <a:pPr algn="just">
              <a:lnSpc>
                <a:spcPts val="4051"/>
              </a:lnSpc>
            </a:pPr>
            <a:r>
              <a:rPr lang="en-US" sz="2893">
                <a:solidFill>
                  <a:srgbClr val="FEFFFE"/>
                </a:solidFill>
                <a:latin typeface="Canva Sans Bold"/>
              </a:rPr>
              <a:t>Insights:</a:t>
            </a:r>
          </a:p>
          <a:p>
            <a:pPr algn="just">
              <a:lnSpc>
                <a:spcPts val="4051"/>
              </a:lnSpc>
              <a:spcBef>
                <a:spcPct val="0"/>
              </a:spcBef>
            </a:pPr>
            <a:r>
              <a:rPr lang="en-US" sz="2893">
                <a:solidFill>
                  <a:srgbClr val="FFDE59"/>
                </a:solidFill>
                <a:latin typeface="Canva Sans Bold"/>
              </a:rPr>
              <a:t>1)Rock is the most popular Genre </a:t>
            </a:r>
          </a:p>
        </p:txBody>
      </p:sp>
      <p:sp>
        <p:nvSpPr>
          <p:cNvPr name="TextBox 7" id="7"/>
          <p:cNvSpPr txBox="true"/>
          <p:nvPr/>
        </p:nvSpPr>
        <p:spPr>
          <a:xfrm rot="0">
            <a:off x="569104" y="3274359"/>
            <a:ext cx="2505005" cy="613409"/>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rPr>
              <a:t>Query:</a:t>
            </a:r>
          </a:p>
        </p:txBody>
      </p:sp>
      <p:sp>
        <p:nvSpPr>
          <p:cNvPr name="TextBox 8" id="8"/>
          <p:cNvSpPr txBox="true"/>
          <p:nvPr/>
        </p:nvSpPr>
        <p:spPr>
          <a:xfrm rot="0">
            <a:off x="12124593" y="3274359"/>
            <a:ext cx="3360145" cy="613409"/>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rPr>
              <a:t>Output: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678" t="-3339" r="0" b="-3339"/>
            </a:stretch>
          </a:blipFill>
        </p:spPr>
      </p:sp>
      <p:sp>
        <p:nvSpPr>
          <p:cNvPr name="Freeform 3" id="3"/>
          <p:cNvSpPr/>
          <p:nvPr/>
        </p:nvSpPr>
        <p:spPr>
          <a:xfrm flipH="false" flipV="false" rot="0">
            <a:off x="181087" y="2903768"/>
            <a:ext cx="11491061" cy="2599486"/>
          </a:xfrm>
          <a:custGeom>
            <a:avLst/>
            <a:gdLst/>
            <a:ahLst/>
            <a:cxnLst/>
            <a:rect r="r" b="b" t="t" l="l"/>
            <a:pathLst>
              <a:path h="2599486" w="11491061">
                <a:moveTo>
                  <a:pt x="0" y="0"/>
                </a:moveTo>
                <a:lnTo>
                  <a:pt x="11491062" y="0"/>
                </a:lnTo>
                <a:lnTo>
                  <a:pt x="11491062" y="2599486"/>
                </a:lnTo>
                <a:lnTo>
                  <a:pt x="0" y="2599486"/>
                </a:lnTo>
                <a:lnTo>
                  <a:pt x="0" y="0"/>
                </a:lnTo>
                <a:close/>
              </a:path>
            </a:pathLst>
          </a:custGeom>
          <a:blipFill>
            <a:blip r:embed="rId3"/>
            <a:stretch>
              <a:fillRect l="0" t="0" r="0" b="0"/>
            </a:stretch>
          </a:blipFill>
        </p:spPr>
      </p:sp>
      <p:sp>
        <p:nvSpPr>
          <p:cNvPr name="Freeform 4" id="4"/>
          <p:cNvSpPr/>
          <p:nvPr/>
        </p:nvSpPr>
        <p:spPr>
          <a:xfrm flipH="false" flipV="false" rot="0">
            <a:off x="10368412" y="5827104"/>
            <a:ext cx="7391047" cy="4236612"/>
          </a:xfrm>
          <a:custGeom>
            <a:avLst/>
            <a:gdLst/>
            <a:ahLst/>
            <a:cxnLst/>
            <a:rect r="r" b="b" t="t" l="l"/>
            <a:pathLst>
              <a:path h="4236612" w="7391047">
                <a:moveTo>
                  <a:pt x="0" y="0"/>
                </a:moveTo>
                <a:lnTo>
                  <a:pt x="7391047" y="0"/>
                </a:lnTo>
                <a:lnTo>
                  <a:pt x="7391047" y="4236612"/>
                </a:lnTo>
                <a:lnTo>
                  <a:pt x="0" y="4236612"/>
                </a:lnTo>
                <a:lnTo>
                  <a:pt x="0" y="0"/>
                </a:lnTo>
                <a:close/>
              </a:path>
            </a:pathLst>
          </a:custGeom>
          <a:blipFill>
            <a:blip r:embed="rId4"/>
            <a:stretch>
              <a:fillRect l="0" t="0" r="0" b="0"/>
            </a:stretch>
          </a:blipFill>
        </p:spPr>
      </p:sp>
      <p:sp>
        <p:nvSpPr>
          <p:cNvPr name="TextBox 5" id="5"/>
          <p:cNvSpPr txBox="true"/>
          <p:nvPr/>
        </p:nvSpPr>
        <p:spPr>
          <a:xfrm rot="0">
            <a:off x="181087" y="240403"/>
            <a:ext cx="17180061" cy="2344148"/>
          </a:xfrm>
          <a:prstGeom prst="rect">
            <a:avLst/>
          </a:prstGeom>
        </p:spPr>
        <p:txBody>
          <a:bodyPr anchor="t" rtlCol="false" tIns="0" lIns="0" bIns="0" rIns="0">
            <a:spAutoFit/>
          </a:bodyPr>
          <a:lstStyle/>
          <a:p>
            <a:pPr>
              <a:lnSpc>
                <a:spcPts val="4670"/>
              </a:lnSpc>
            </a:pPr>
            <a:r>
              <a:rPr lang="en-US" sz="3335">
                <a:solidFill>
                  <a:srgbClr val="FFFFFF"/>
                </a:solidFill>
                <a:latin typeface="Canva Sans Bold"/>
              </a:rPr>
              <a:t> Q.11:Write a query that determines the customer that has spent the most on music for each country. Write a query that returns the country along with the top customer and how much they spent. For countries where the top amount spent is shared, provide all customers who spent this amount</a:t>
            </a:r>
          </a:p>
        </p:txBody>
      </p:sp>
      <p:sp>
        <p:nvSpPr>
          <p:cNvPr name="TextBox 6" id="6"/>
          <p:cNvSpPr txBox="true"/>
          <p:nvPr/>
        </p:nvSpPr>
        <p:spPr>
          <a:xfrm rot="0">
            <a:off x="6168535" y="7605368"/>
            <a:ext cx="3360145" cy="613409"/>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rPr>
              <a:t>Output:</a:t>
            </a:r>
          </a:p>
        </p:txBody>
      </p:sp>
      <p:sp>
        <p:nvSpPr>
          <p:cNvPr name="TextBox 7" id="7"/>
          <p:cNvSpPr txBox="true"/>
          <p:nvPr/>
        </p:nvSpPr>
        <p:spPr>
          <a:xfrm rot="0">
            <a:off x="11846089" y="3590102"/>
            <a:ext cx="2505005" cy="613409"/>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rPr>
              <a:t>: Query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678" t="-3339" r="0" b="-3339"/>
            </a:stretch>
          </a:blipFill>
        </p:spPr>
      </p:sp>
      <p:sp>
        <p:nvSpPr>
          <p:cNvPr name="TextBox 3" id="3"/>
          <p:cNvSpPr txBox="true"/>
          <p:nvPr/>
        </p:nvSpPr>
        <p:spPr>
          <a:xfrm rot="0">
            <a:off x="181087" y="230878"/>
            <a:ext cx="17180061" cy="605518"/>
          </a:xfrm>
          <a:prstGeom prst="rect">
            <a:avLst/>
          </a:prstGeom>
        </p:spPr>
        <p:txBody>
          <a:bodyPr anchor="t" rtlCol="false" tIns="0" lIns="0" bIns="0" rIns="0">
            <a:spAutoFit/>
          </a:bodyPr>
          <a:lstStyle/>
          <a:p>
            <a:pPr algn="ctr">
              <a:lnSpc>
                <a:spcPts val="4949"/>
              </a:lnSpc>
            </a:pPr>
            <a:r>
              <a:rPr lang="en-US" sz="3535">
                <a:solidFill>
                  <a:srgbClr val="FFFFFF"/>
                </a:solidFill>
                <a:latin typeface="Bernoru SemiCondensed"/>
              </a:rPr>
              <a:t> CONCLUSIONS:</a:t>
            </a:r>
          </a:p>
        </p:txBody>
      </p:sp>
      <p:sp>
        <p:nvSpPr>
          <p:cNvPr name="TextBox 4" id="4"/>
          <p:cNvSpPr txBox="true"/>
          <p:nvPr/>
        </p:nvSpPr>
        <p:spPr>
          <a:xfrm rot="0">
            <a:off x="479245" y="1285876"/>
            <a:ext cx="16583745" cy="7305784"/>
          </a:xfrm>
          <a:prstGeom prst="rect">
            <a:avLst/>
          </a:prstGeom>
        </p:spPr>
        <p:txBody>
          <a:bodyPr anchor="t" rtlCol="false" tIns="0" lIns="0" bIns="0" rIns="0">
            <a:spAutoFit/>
          </a:bodyPr>
          <a:lstStyle/>
          <a:p>
            <a:pPr>
              <a:lnSpc>
                <a:spcPts val="3846"/>
              </a:lnSpc>
            </a:pPr>
            <a:r>
              <a:rPr lang="en-US" sz="2747">
                <a:solidFill>
                  <a:srgbClr val="FEFFFE"/>
                </a:solidFill>
                <a:latin typeface="Canva Sans Bold"/>
              </a:rPr>
              <a:t>1)Employee Hierarchy Gap</a:t>
            </a:r>
            <a:r>
              <a:rPr lang="en-US" sz="2747">
                <a:solidFill>
                  <a:srgbClr val="FFDE59"/>
                </a:solidFill>
                <a:latin typeface="Canva Sans Bold"/>
              </a:rPr>
              <a:t>:There are fewer employees at the senior level as compared to the junior level</a:t>
            </a:r>
          </a:p>
          <a:p>
            <a:pPr>
              <a:lnSpc>
                <a:spcPts val="3846"/>
              </a:lnSpc>
            </a:pPr>
          </a:p>
          <a:p>
            <a:pPr>
              <a:lnSpc>
                <a:spcPts val="3846"/>
              </a:lnSpc>
            </a:pPr>
            <a:r>
              <a:rPr lang="en-US" sz="2747">
                <a:solidFill>
                  <a:srgbClr val="FEFFFE"/>
                </a:solidFill>
                <a:latin typeface="Canva Sans Bold"/>
              </a:rPr>
              <a:t>2)Customer Demographics:</a:t>
            </a:r>
          </a:p>
          <a:p>
            <a:pPr>
              <a:lnSpc>
                <a:spcPts val="3846"/>
              </a:lnSpc>
            </a:pPr>
            <a:r>
              <a:rPr lang="en-US" sz="2747">
                <a:solidFill>
                  <a:srgbClr val="FFDE59"/>
                </a:solidFill>
                <a:latin typeface="Canva Sans Bold"/>
              </a:rPr>
              <a:t>The USA dominates in invoice count, but the pivotal role of Europe is evident, with a majority of customers (approximately 70%) stemming from European countries.</a:t>
            </a:r>
          </a:p>
          <a:p>
            <a:pPr>
              <a:lnSpc>
                <a:spcPts val="3846"/>
              </a:lnSpc>
            </a:pPr>
          </a:p>
          <a:p>
            <a:pPr>
              <a:lnSpc>
                <a:spcPts val="3846"/>
              </a:lnSpc>
            </a:pPr>
            <a:r>
              <a:rPr lang="en-US" sz="2747">
                <a:solidFill>
                  <a:srgbClr val="FEFFFE"/>
                </a:solidFill>
                <a:latin typeface="Canva Sans Bold"/>
              </a:rPr>
              <a:t>3)Popular Music Genre</a:t>
            </a:r>
            <a:r>
              <a:rPr lang="en-US" sz="2747">
                <a:solidFill>
                  <a:srgbClr val="FFDE59"/>
                </a:solidFill>
                <a:latin typeface="Canva Sans Bold"/>
              </a:rPr>
              <a:t>: Rock</a:t>
            </a:r>
          </a:p>
          <a:p>
            <a:pPr>
              <a:lnSpc>
                <a:spcPts val="3846"/>
              </a:lnSpc>
            </a:pPr>
          </a:p>
          <a:p>
            <a:pPr>
              <a:lnSpc>
                <a:spcPts val="3846"/>
              </a:lnSpc>
            </a:pPr>
            <a:r>
              <a:rPr lang="en-US" sz="2747">
                <a:solidFill>
                  <a:srgbClr val="FEFFFE"/>
                </a:solidFill>
                <a:latin typeface="Canva Sans Bold"/>
              </a:rPr>
              <a:t>4)Top Rock Artist : </a:t>
            </a:r>
            <a:r>
              <a:rPr lang="en-US" sz="2747">
                <a:solidFill>
                  <a:srgbClr val="FFDE59"/>
                </a:solidFill>
                <a:latin typeface="Canva Sans Bold"/>
              </a:rPr>
              <a:t>AC/DC</a:t>
            </a:r>
          </a:p>
          <a:p>
            <a:pPr>
              <a:lnSpc>
                <a:spcPts val="3846"/>
              </a:lnSpc>
            </a:pPr>
          </a:p>
          <a:p>
            <a:pPr>
              <a:lnSpc>
                <a:spcPts val="3846"/>
              </a:lnSpc>
            </a:pPr>
            <a:r>
              <a:rPr lang="en-US" sz="2747">
                <a:solidFill>
                  <a:srgbClr val="FEFFFE"/>
                </a:solidFill>
                <a:latin typeface="Canva Sans Bold"/>
              </a:rPr>
              <a:t>5)Top invoice generator city:</a:t>
            </a:r>
            <a:r>
              <a:rPr lang="en-US" sz="2747">
                <a:solidFill>
                  <a:srgbClr val="FFDE59"/>
                </a:solidFill>
                <a:latin typeface="Canva Sans Bold"/>
              </a:rPr>
              <a:t> Prague emerges as the city with the highest total invoice sum. </a:t>
            </a:r>
          </a:p>
          <a:p>
            <a:pPr>
              <a:lnSpc>
                <a:spcPts val="3846"/>
              </a:lnSpc>
              <a:spcBef>
                <a:spcPct val="0"/>
              </a:spcBef>
            </a:pPr>
            <a:r>
              <a:rPr lang="en-US" sz="2747">
                <a:solidFill>
                  <a:srgbClr val="FFDE59"/>
                </a:solidFill>
                <a:latin typeface="Canva Sans Bold"/>
              </a:rPr>
              <a:t>Other top contributors include Mountain View, London, and Berlin, making them potential candidates for a promotional festival, with Prague being the first choice as top two customers who spend the most money also belong to Prague.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678" t="-3339" r="0" b="-3339"/>
            </a:stretch>
          </a:blipFill>
        </p:spPr>
      </p:sp>
      <p:grpSp>
        <p:nvGrpSpPr>
          <p:cNvPr name="Group 3" id="3"/>
          <p:cNvGrpSpPr/>
          <p:nvPr/>
        </p:nvGrpSpPr>
        <p:grpSpPr>
          <a:xfrm rot="0">
            <a:off x="3729755" y="1028700"/>
            <a:ext cx="10828489" cy="7329165"/>
            <a:chOff x="0" y="0"/>
            <a:chExt cx="14437985" cy="9772219"/>
          </a:xfrm>
        </p:grpSpPr>
        <p:sp>
          <p:nvSpPr>
            <p:cNvPr name="TextBox 4" id="4"/>
            <p:cNvSpPr txBox="true"/>
            <p:nvPr/>
          </p:nvSpPr>
          <p:spPr>
            <a:xfrm rot="-592460">
              <a:off x="322595" y="1551845"/>
              <a:ext cx="13634597" cy="4138701"/>
            </a:xfrm>
            <a:prstGeom prst="rect">
              <a:avLst/>
            </a:prstGeom>
          </p:spPr>
          <p:txBody>
            <a:bodyPr anchor="t" rtlCol="false" tIns="0" lIns="0" bIns="0" rIns="0">
              <a:spAutoFit/>
            </a:bodyPr>
            <a:lstStyle/>
            <a:p>
              <a:pPr algn="ctr">
                <a:lnSpc>
                  <a:spcPts val="22455"/>
                </a:lnSpc>
                <a:spcBef>
                  <a:spcPct val="0"/>
                </a:spcBef>
              </a:pPr>
              <a:r>
                <a:rPr lang="en-US" sz="22455">
                  <a:solidFill>
                    <a:srgbClr val="FFDE59"/>
                  </a:solidFill>
                  <a:latin typeface="Bukhari Script Bold"/>
                </a:rPr>
                <a:t>Thank</a:t>
              </a:r>
            </a:p>
          </p:txBody>
        </p:sp>
        <p:sp>
          <p:nvSpPr>
            <p:cNvPr name="TextBox 5" id="5"/>
            <p:cNvSpPr txBox="true"/>
            <p:nvPr/>
          </p:nvSpPr>
          <p:spPr>
            <a:xfrm rot="-515361">
              <a:off x="1792625" y="5132967"/>
              <a:ext cx="12434519" cy="3731897"/>
            </a:xfrm>
            <a:prstGeom prst="rect">
              <a:avLst/>
            </a:prstGeom>
          </p:spPr>
          <p:txBody>
            <a:bodyPr anchor="t" rtlCol="false" tIns="0" lIns="0" bIns="0" rIns="0">
              <a:spAutoFit/>
            </a:bodyPr>
            <a:lstStyle/>
            <a:p>
              <a:pPr algn="ctr">
                <a:lnSpc>
                  <a:spcPts val="20210"/>
                </a:lnSpc>
                <a:spcBef>
                  <a:spcPct val="0"/>
                </a:spcBef>
              </a:pPr>
              <a:r>
                <a:rPr lang="en-US" sz="20210">
                  <a:solidFill>
                    <a:srgbClr val="FFDE59"/>
                  </a:solidFill>
                  <a:latin typeface="Bukhari Script Bold"/>
                </a:rPr>
                <a:t>you!</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0">
            <a:off x="0" y="3837995"/>
            <a:ext cx="18288000" cy="6449005"/>
          </a:xfrm>
          <a:custGeom>
            <a:avLst/>
            <a:gdLst/>
            <a:ahLst/>
            <a:cxnLst/>
            <a:rect r="r" b="b" t="t" l="l"/>
            <a:pathLst>
              <a:path h="6449005" w="18288000">
                <a:moveTo>
                  <a:pt x="0" y="0"/>
                </a:moveTo>
                <a:lnTo>
                  <a:pt x="18288000" y="0"/>
                </a:lnTo>
                <a:lnTo>
                  <a:pt x="18288000" y="6449005"/>
                </a:lnTo>
                <a:lnTo>
                  <a:pt x="0" y="6449005"/>
                </a:lnTo>
                <a:lnTo>
                  <a:pt x="0" y="0"/>
                </a:lnTo>
                <a:close/>
              </a:path>
            </a:pathLst>
          </a:custGeom>
          <a:blipFill>
            <a:blip r:embed="rId2"/>
            <a:stretch>
              <a:fillRect l="0" t="-40483" r="0" b="-48461"/>
            </a:stretch>
          </a:blipFill>
        </p:spPr>
      </p:sp>
      <p:sp>
        <p:nvSpPr>
          <p:cNvPr name="TextBox 3" id="3"/>
          <p:cNvSpPr txBox="true"/>
          <p:nvPr/>
        </p:nvSpPr>
        <p:spPr>
          <a:xfrm rot="0">
            <a:off x="427357" y="1129823"/>
            <a:ext cx="17860643" cy="2508612"/>
          </a:xfrm>
          <a:prstGeom prst="rect">
            <a:avLst/>
          </a:prstGeom>
        </p:spPr>
        <p:txBody>
          <a:bodyPr anchor="t" rtlCol="false" tIns="0" lIns="0" bIns="0" rIns="0">
            <a:spAutoFit/>
          </a:bodyPr>
          <a:lstStyle/>
          <a:p>
            <a:pPr>
              <a:lnSpc>
                <a:spcPts val="4005"/>
              </a:lnSpc>
              <a:spcBef>
                <a:spcPct val="0"/>
              </a:spcBef>
            </a:pPr>
            <a:r>
              <a:rPr lang="en-US" sz="2860">
                <a:solidFill>
                  <a:srgbClr val="000000"/>
                </a:solidFill>
                <a:latin typeface="Canva Sans"/>
              </a:rPr>
              <a:t>As a data analyst, harness the power of SQL to glean actionable insights from a music store's playlist dataset. Navigate through trends, unearth customer preferences, and illuminate areas for improvement. Tackle business challenges, spotlight top spenders, and distill key insights for crafting impactful offers. Your strategic analysis will drive informed decision-making, shaping the music store's path to sustained growth.</a:t>
            </a:r>
          </a:p>
        </p:txBody>
      </p:sp>
      <p:sp>
        <p:nvSpPr>
          <p:cNvPr name="TextBox 4" id="4"/>
          <p:cNvSpPr txBox="true"/>
          <p:nvPr/>
        </p:nvSpPr>
        <p:spPr>
          <a:xfrm rot="0">
            <a:off x="1347314" y="-123825"/>
            <a:ext cx="8135064" cy="1111238"/>
          </a:xfrm>
          <a:prstGeom prst="rect">
            <a:avLst/>
          </a:prstGeom>
        </p:spPr>
        <p:txBody>
          <a:bodyPr anchor="t" rtlCol="false" tIns="0" lIns="0" bIns="0" rIns="0">
            <a:spAutoFit/>
          </a:bodyPr>
          <a:lstStyle/>
          <a:p>
            <a:pPr algn="ctr">
              <a:lnSpc>
                <a:spcPts val="9100"/>
              </a:lnSpc>
              <a:spcBef>
                <a:spcPct val="0"/>
              </a:spcBef>
            </a:pPr>
            <a:r>
              <a:rPr lang="en-US" sz="6500">
                <a:solidFill>
                  <a:srgbClr val="241D1E"/>
                </a:solidFill>
                <a:latin typeface="Canva Sans Bold"/>
              </a:rPr>
              <a:t>Problem Statement: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678" t="-3339" r="0" b="-3339"/>
            </a:stretch>
          </a:blipFill>
        </p:spPr>
      </p:sp>
      <p:sp>
        <p:nvSpPr>
          <p:cNvPr name="Freeform 3" id="3"/>
          <p:cNvSpPr/>
          <p:nvPr/>
        </p:nvSpPr>
        <p:spPr>
          <a:xfrm flipH="false" flipV="false" rot="0">
            <a:off x="3491017" y="2117445"/>
            <a:ext cx="8569910" cy="7619335"/>
          </a:xfrm>
          <a:custGeom>
            <a:avLst/>
            <a:gdLst/>
            <a:ahLst/>
            <a:cxnLst/>
            <a:rect r="r" b="b" t="t" l="l"/>
            <a:pathLst>
              <a:path h="7619335" w="8569910">
                <a:moveTo>
                  <a:pt x="0" y="0"/>
                </a:moveTo>
                <a:lnTo>
                  <a:pt x="8569910" y="0"/>
                </a:lnTo>
                <a:lnTo>
                  <a:pt x="8569910" y="7619335"/>
                </a:lnTo>
                <a:lnTo>
                  <a:pt x="0" y="7619335"/>
                </a:lnTo>
                <a:lnTo>
                  <a:pt x="0" y="0"/>
                </a:lnTo>
                <a:close/>
              </a:path>
            </a:pathLst>
          </a:custGeom>
          <a:blipFill>
            <a:blip r:embed="rId3"/>
            <a:stretch>
              <a:fillRect l="0" t="-6616" r="0" b="-6616"/>
            </a:stretch>
          </a:blipFill>
        </p:spPr>
      </p:sp>
      <p:sp>
        <p:nvSpPr>
          <p:cNvPr name="TextBox 4" id="4"/>
          <p:cNvSpPr txBox="true"/>
          <p:nvPr/>
        </p:nvSpPr>
        <p:spPr>
          <a:xfrm rot="0">
            <a:off x="1237646" y="407041"/>
            <a:ext cx="10243900" cy="1062342"/>
          </a:xfrm>
          <a:prstGeom prst="rect">
            <a:avLst/>
          </a:prstGeom>
        </p:spPr>
        <p:txBody>
          <a:bodyPr anchor="t" rtlCol="false" tIns="0" lIns="0" bIns="0" rIns="0">
            <a:spAutoFit/>
          </a:bodyPr>
          <a:lstStyle/>
          <a:p>
            <a:pPr algn="ctr">
              <a:lnSpc>
                <a:spcPts val="8120"/>
              </a:lnSpc>
            </a:pPr>
            <a:r>
              <a:rPr lang="en-US" sz="5800">
                <a:solidFill>
                  <a:srgbClr val="FFDE59"/>
                </a:solidFill>
                <a:latin typeface="Maharlika"/>
              </a:rPr>
              <a:t>Understanding the Data Set: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678" t="-3339" r="0" b="-3339"/>
            </a:stretch>
          </a:blipFill>
        </p:spPr>
      </p:sp>
      <p:sp>
        <p:nvSpPr>
          <p:cNvPr name="Freeform 3" id="3"/>
          <p:cNvSpPr/>
          <p:nvPr/>
        </p:nvSpPr>
        <p:spPr>
          <a:xfrm flipH="false" flipV="false" rot="0">
            <a:off x="225821" y="1847572"/>
            <a:ext cx="9745633" cy="2480251"/>
          </a:xfrm>
          <a:custGeom>
            <a:avLst/>
            <a:gdLst/>
            <a:ahLst/>
            <a:cxnLst/>
            <a:rect r="r" b="b" t="t" l="l"/>
            <a:pathLst>
              <a:path h="2480251" w="9745633">
                <a:moveTo>
                  <a:pt x="0" y="0"/>
                </a:moveTo>
                <a:lnTo>
                  <a:pt x="9745633" y="0"/>
                </a:lnTo>
                <a:lnTo>
                  <a:pt x="9745633" y="2480251"/>
                </a:lnTo>
                <a:lnTo>
                  <a:pt x="0" y="2480251"/>
                </a:lnTo>
                <a:lnTo>
                  <a:pt x="0" y="0"/>
                </a:lnTo>
                <a:close/>
              </a:path>
            </a:pathLst>
          </a:custGeom>
          <a:blipFill>
            <a:blip r:embed="rId3"/>
            <a:stretch>
              <a:fillRect l="0" t="0" r="0" b="0"/>
            </a:stretch>
          </a:blipFill>
        </p:spPr>
      </p:sp>
      <p:sp>
        <p:nvSpPr>
          <p:cNvPr name="Freeform 4" id="4"/>
          <p:cNvSpPr/>
          <p:nvPr/>
        </p:nvSpPr>
        <p:spPr>
          <a:xfrm flipH="false" flipV="false" rot="0">
            <a:off x="11109015" y="2172090"/>
            <a:ext cx="6327501" cy="915607"/>
          </a:xfrm>
          <a:custGeom>
            <a:avLst/>
            <a:gdLst/>
            <a:ahLst/>
            <a:cxnLst/>
            <a:rect r="r" b="b" t="t" l="l"/>
            <a:pathLst>
              <a:path h="915607" w="6327501">
                <a:moveTo>
                  <a:pt x="0" y="0"/>
                </a:moveTo>
                <a:lnTo>
                  <a:pt x="6327501" y="0"/>
                </a:lnTo>
                <a:lnTo>
                  <a:pt x="6327501" y="915607"/>
                </a:lnTo>
                <a:lnTo>
                  <a:pt x="0" y="915607"/>
                </a:lnTo>
                <a:lnTo>
                  <a:pt x="0" y="0"/>
                </a:lnTo>
                <a:close/>
              </a:path>
            </a:pathLst>
          </a:custGeom>
          <a:blipFill>
            <a:blip r:embed="rId4"/>
            <a:stretch>
              <a:fillRect l="0" t="0" r="0" b="0"/>
            </a:stretch>
          </a:blipFill>
        </p:spPr>
      </p:sp>
      <p:sp>
        <p:nvSpPr>
          <p:cNvPr name="TextBox 5" id="5"/>
          <p:cNvSpPr txBox="true"/>
          <p:nvPr/>
        </p:nvSpPr>
        <p:spPr>
          <a:xfrm rot="0">
            <a:off x="225821" y="67769"/>
            <a:ext cx="16467822" cy="738505"/>
          </a:xfrm>
          <a:prstGeom prst="rect">
            <a:avLst/>
          </a:prstGeom>
        </p:spPr>
        <p:txBody>
          <a:bodyPr anchor="t" rtlCol="false" tIns="0" lIns="0" bIns="0" rIns="0">
            <a:spAutoFit/>
          </a:bodyPr>
          <a:lstStyle/>
          <a:p>
            <a:pPr algn="ctr">
              <a:lnSpc>
                <a:spcPts val="6019"/>
              </a:lnSpc>
              <a:spcBef>
                <a:spcPct val="0"/>
              </a:spcBef>
            </a:pPr>
            <a:r>
              <a:rPr lang="en-US" sz="4299">
                <a:solidFill>
                  <a:srgbClr val="FFFFFF"/>
                </a:solidFill>
                <a:latin typeface="Canva Sans Bold"/>
              </a:rPr>
              <a:t>Q1: Who is the senior most employee based on job title?</a:t>
            </a:r>
          </a:p>
        </p:txBody>
      </p:sp>
      <p:sp>
        <p:nvSpPr>
          <p:cNvPr name="Freeform 6" id="6"/>
          <p:cNvSpPr/>
          <p:nvPr/>
        </p:nvSpPr>
        <p:spPr>
          <a:xfrm flipH="false" flipV="false" rot="0">
            <a:off x="9971454" y="5516900"/>
            <a:ext cx="8101670" cy="4571764"/>
          </a:xfrm>
          <a:custGeom>
            <a:avLst/>
            <a:gdLst/>
            <a:ahLst/>
            <a:cxnLst/>
            <a:rect r="r" b="b" t="t" l="l"/>
            <a:pathLst>
              <a:path h="4571764" w="8101670">
                <a:moveTo>
                  <a:pt x="0" y="0"/>
                </a:moveTo>
                <a:lnTo>
                  <a:pt x="8101670" y="0"/>
                </a:lnTo>
                <a:lnTo>
                  <a:pt x="8101670" y="4571764"/>
                </a:lnTo>
                <a:lnTo>
                  <a:pt x="0" y="4571764"/>
                </a:lnTo>
                <a:lnTo>
                  <a:pt x="0" y="0"/>
                </a:lnTo>
                <a:close/>
              </a:path>
            </a:pathLst>
          </a:custGeom>
          <a:blipFill>
            <a:blip r:embed="rId5"/>
            <a:stretch>
              <a:fillRect l="-4798" t="0" r="0" b="0"/>
            </a:stretch>
          </a:blipFill>
        </p:spPr>
      </p:sp>
      <p:sp>
        <p:nvSpPr>
          <p:cNvPr name="TextBox 7" id="7"/>
          <p:cNvSpPr txBox="true"/>
          <p:nvPr/>
        </p:nvSpPr>
        <p:spPr>
          <a:xfrm rot="0">
            <a:off x="497674" y="962025"/>
            <a:ext cx="1491734" cy="613409"/>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rPr>
              <a:t>Query:</a:t>
            </a:r>
          </a:p>
        </p:txBody>
      </p:sp>
      <p:sp>
        <p:nvSpPr>
          <p:cNvPr name="TextBox 8" id="8"/>
          <p:cNvSpPr txBox="true"/>
          <p:nvPr/>
        </p:nvSpPr>
        <p:spPr>
          <a:xfrm rot="0">
            <a:off x="12691549" y="962025"/>
            <a:ext cx="1729026" cy="613409"/>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rPr>
              <a:t>Output:</a:t>
            </a:r>
          </a:p>
        </p:txBody>
      </p:sp>
      <p:sp>
        <p:nvSpPr>
          <p:cNvPr name="TextBox 9" id="9"/>
          <p:cNvSpPr txBox="true"/>
          <p:nvPr/>
        </p:nvSpPr>
        <p:spPr>
          <a:xfrm rot="0">
            <a:off x="497674" y="6092191"/>
            <a:ext cx="9144000" cy="3166109"/>
          </a:xfrm>
          <a:prstGeom prst="rect">
            <a:avLst/>
          </a:prstGeom>
        </p:spPr>
        <p:txBody>
          <a:bodyPr anchor="t" rtlCol="false" tIns="0" lIns="0" bIns="0" rIns="0">
            <a:spAutoFit/>
          </a:bodyPr>
          <a:lstStyle/>
          <a:p>
            <a:pPr algn="ctr">
              <a:lnSpc>
                <a:spcPts val="5040"/>
              </a:lnSpc>
            </a:pPr>
            <a:r>
              <a:rPr lang="en-US" sz="3600">
                <a:solidFill>
                  <a:srgbClr val="FEFFFE"/>
                </a:solidFill>
                <a:latin typeface="Canva Sans Bold"/>
              </a:rPr>
              <a:t>Insights:</a:t>
            </a:r>
          </a:p>
          <a:p>
            <a:pPr>
              <a:lnSpc>
                <a:spcPts val="5040"/>
              </a:lnSpc>
            </a:pPr>
            <a:r>
              <a:rPr lang="en-US" sz="3600">
                <a:solidFill>
                  <a:srgbClr val="FFDE59"/>
                </a:solidFill>
                <a:latin typeface="Canva Sans Bold"/>
              </a:rPr>
              <a:t>1)Clearly,Madan  Mohan is the senior most employee.</a:t>
            </a:r>
          </a:p>
          <a:p>
            <a:pPr>
              <a:lnSpc>
                <a:spcPts val="5040"/>
              </a:lnSpc>
              <a:spcBef>
                <a:spcPct val="0"/>
              </a:spcBef>
            </a:pPr>
            <a:r>
              <a:rPr lang="en-US" sz="3600">
                <a:solidFill>
                  <a:srgbClr val="FFDE59"/>
                </a:solidFill>
                <a:latin typeface="Canva Sans Bold"/>
              </a:rPr>
              <a:t>2)No. of employees are less at senior level as compared to junior level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678" t="-3339" r="0" b="-3339"/>
            </a:stretch>
          </a:blipFill>
        </p:spPr>
      </p:sp>
      <p:sp>
        <p:nvSpPr>
          <p:cNvPr name="Freeform 3" id="3"/>
          <p:cNvSpPr/>
          <p:nvPr/>
        </p:nvSpPr>
        <p:spPr>
          <a:xfrm flipH="false" flipV="false" rot="0">
            <a:off x="367494" y="2337371"/>
            <a:ext cx="10705420" cy="1651875"/>
          </a:xfrm>
          <a:custGeom>
            <a:avLst/>
            <a:gdLst/>
            <a:ahLst/>
            <a:cxnLst/>
            <a:rect r="r" b="b" t="t" l="l"/>
            <a:pathLst>
              <a:path h="1651875" w="10705420">
                <a:moveTo>
                  <a:pt x="0" y="0"/>
                </a:moveTo>
                <a:lnTo>
                  <a:pt x="10705420" y="0"/>
                </a:lnTo>
                <a:lnTo>
                  <a:pt x="10705420" y="1651875"/>
                </a:lnTo>
                <a:lnTo>
                  <a:pt x="0" y="1651875"/>
                </a:lnTo>
                <a:lnTo>
                  <a:pt x="0" y="0"/>
                </a:lnTo>
                <a:close/>
              </a:path>
            </a:pathLst>
          </a:custGeom>
          <a:blipFill>
            <a:blip r:embed="rId3"/>
            <a:stretch>
              <a:fillRect l="0" t="0" r="0" b="0"/>
            </a:stretch>
          </a:blipFill>
        </p:spPr>
      </p:sp>
      <p:sp>
        <p:nvSpPr>
          <p:cNvPr name="Freeform 4" id="4"/>
          <p:cNvSpPr/>
          <p:nvPr/>
        </p:nvSpPr>
        <p:spPr>
          <a:xfrm flipH="false" flipV="false" rot="0">
            <a:off x="13889779" y="1308735"/>
            <a:ext cx="3721741" cy="4316666"/>
          </a:xfrm>
          <a:custGeom>
            <a:avLst/>
            <a:gdLst/>
            <a:ahLst/>
            <a:cxnLst/>
            <a:rect r="r" b="b" t="t" l="l"/>
            <a:pathLst>
              <a:path h="4316666" w="3721741">
                <a:moveTo>
                  <a:pt x="0" y="0"/>
                </a:moveTo>
                <a:lnTo>
                  <a:pt x="3721740" y="0"/>
                </a:lnTo>
                <a:lnTo>
                  <a:pt x="3721740" y="4316666"/>
                </a:lnTo>
                <a:lnTo>
                  <a:pt x="0" y="4316666"/>
                </a:lnTo>
                <a:lnTo>
                  <a:pt x="0" y="0"/>
                </a:lnTo>
                <a:close/>
              </a:path>
            </a:pathLst>
          </a:custGeom>
          <a:blipFill>
            <a:blip r:embed="rId4"/>
            <a:stretch>
              <a:fillRect l="0" t="0" r="0" b="0"/>
            </a:stretch>
          </a:blipFill>
        </p:spPr>
      </p:sp>
      <p:sp>
        <p:nvSpPr>
          <p:cNvPr name="TextBox 5" id="5"/>
          <p:cNvSpPr txBox="true"/>
          <p:nvPr/>
        </p:nvSpPr>
        <p:spPr>
          <a:xfrm rot="0">
            <a:off x="268564" y="114365"/>
            <a:ext cx="16990736" cy="712470"/>
          </a:xfrm>
          <a:prstGeom prst="rect">
            <a:avLst/>
          </a:prstGeom>
        </p:spPr>
        <p:txBody>
          <a:bodyPr anchor="t" rtlCol="false" tIns="0" lIns="0" bIns="0" rIns="0">
            <a:spAutoFit/>
          </a:bodyPr>
          <a:lstStyle/>
          <a:p>
            <a:pPr>
              <a:lnSpc>
                <a:spcPts val="5880"/>
              </a:lnSpc>
              <a:spcBef>
                <a:spcPct val="0"/>
              </a:spcBef>
            </a:pPr>
            <a:r>
              <a:rPr lang="en-US" sz="4200">
                <a:solidFill>
                  <a:srgbClr val="FFFFFF"/>
                </a:solidFill>
                <a:latin typeface="Canva Sans Bold"/>
              </a:rPr>
              <a:t>Q2: Which countries have the most Invoices?</a:t>
            </a:r>
          </a:p>
        </p:txBody>
      </p:sp>
      <p:sp>
        <p:nvSpPr>
          <p:cNvPr name="Freeform 6" id="6"/>
          <p:cNvSpPr/>
          <p:nvPr/>
        </p:nvSpPr>
        <p:spPr>
          <a:xfrm flipH="false" flipV="false" rot="0">
            <a:off x="8336193" y="5901038"/>
            <a:ext cx="9951807" cy="4313970"/>
          </a:xfrm>
          <a:custGeom>
            <a:avLst/>
            <a:gdLst/>
            <a:ahLst/>
            <a:cxnLst/>
            <a:rect r="r" b="b" t="t" l="l"/>
            <a:pathLst>
              <a:path h="4313970" w="9951807">
                <a:moveTo>
                  <a:pt x="0" y="0"/>
                </a:moveTo>
                <a:lnTo>
                  <a:pt x="9951807" y="0"/>
                </a:lnTo>
                <a:lnTo>
                  <a:pt x="9951807" y="4313971"/>
                </a:lnTo>
                <a:lnTo>
                  <a:pt x="0" y="4313971"/>
                </a:lnTo>
                <a:lnTo>
                  <a:pt x="0" y="0"/>
                </a:lnTo>
                <a:close/>
              </a:path>
            </a:pathLst>
          </a:custGeom>
          <a:blipFill>
            <a:blip r:embed="rId5"/>
            <a:stretch>
              <a:fillRect l="0" t="-7253" r="0" b="-7253"/>
            </a:stretch>
          </a:blipFill>
        </p:spPr>
      </p:sp>
      <p:sp>
        <p:nvSpPr>
          <p:cNvPr name="TextBox 7" id="7"/>
          <p:cNvSpPr txBox="true"/>
          <p:nvPr/>
        </p:nvSpPr>
        <p:spPr>
          <a:xfrm rot="0">
            <a:off x="268564" y="6118287"/>
            <a:ext cx="7089037" cy="3520073"/>
          </a:xfrm>
          <a:prstGeom prst="rect">
            <a:avLst/>
          </a:prstGeom>
        </p:spPr>
        <p:txBody>
          <a:bodyPr anchor="t" rtlCol="false" tIns="0" lIns="0" bIns="0" rIns="0">
            <a:spAutoFit/>
          </a:bodyPr>
          <a:lstStyle/>
          <a:p>
            <a:pPr algn="ctr">
              <a:lnSpc>
                <a:spcPts val="4045"/>
              </a:lnSpc>
            </a:pPr>
            <a:r>
              <a:rPr lang="en-US" sz="2889">
                <a:solidFill>
                  <a:srgbClr val="FEFFFE"/>
                </a:solidFill>
                <a:latin typeface="Canva Sans Bold"/>
              </a:rPr>
              <a:t>Insights:</a:t>
            </a:r>
          </a:p>
          <a:p>
            <a:pPr>
              <a:lnSpc>
                <a:spcPts val="3765"/>
              </a:lnSpc>
            </a:pPr>
            <a:r>
              <a:rPr lang="en-US" sz="2689">
                <a:solidFill>
                  <a:srgbClr val="FFDE59"/>
                </a:solidFill>
                <a:latin typeface="Canva Sans Bold"/>
              </a:rPr>
              <a:t>1)USA has the most invoices.</a:t>
            </a:r>
          </a:p>
          <a:p>
            <a:pPr>
              <a:lnSpc>
                <a:spcPts val="5137"/>
              </a:lnSpc>
            </a:pPr>
          </a:p>
          <a:p>
            <a:pPr>
              <a:lnSpc>
                <a:spcPts val="3765"/>
              </a:lnSpc>
              <a:spcBef>
                <a:spcPct val="0"/>
              </a:spcBef>
            </a:pPr>
            <a:r>
              <a:rPr lang="en-US" sz="2689">
                <a:solidFill>
                  <a:srgbClr val="FFDE59"/>
                </a:solidFill>
                <a:latin typeface="Canva Sans Bold"/>
              </a:rPr>
              <a:t>2)However , it can be clearly seen  that Europe played a major role in invoice generation as maximum countries are european.</a:t>
            </a:r>
          </a:p>
        </p:txBody>
      </p:sp>
      <p:sp>
        <p:nvSpPr>
          <p:cNvPr name="TextBox 8" id="8"/>
          <p:cNvSpPr txBox="true"/>
          <p:nvPr/>
        </p:nvSpPr>
        <p:spPr>
          <a:xfrm rot="0">
            <a:off x="670672" y="1242060"/>
            <a:ext cx="2233152" cy="613409"/>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rPr>
              <a:t>Query:</a:t>
            </a:r>
          </a:p>
        </p:txBody>
      </p:sp>
      <p:sp>
        <p:nvSpPr>
          <p:cNvPr name="TextBox 9" id="9"/>
          <p:cNvSpPr txBox="true"/>
          <p:nvPr/>
        </p:nvSpPr>
        <p:spPr>
          <a:xfrm rot="0">
            <a:off x="14569808" y="213425"/>
            <a:ext cx="1729026" cy="613409"/>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rPr>
              <a:t>Output: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678" t="-3339" r="0" b="-3339"/>
            </a:stretch>
          </a:blipFill>
        </p:spPr>
      </p:sp>
      <p:sp>
        <p:nvSpPr>
          <p:cNvPr name="Freeform 3" id="3"/>
          <p:cNvSpPr/>
          <p:nvPr/>
        </p:nvSpPr>
        <p:spPr>
          <a:xfrm flipH="false" flipV="false" rot="0">
            <a:off x="4961753" y="2570031"/>
            <a:ext cx="10161546" cy="2828472"/>
          </a:xfrm>
          <a:custGeom>
            <a:avLst/>
            <a:gdLst/>
            <a:ahLst/>
            <a:cxnLst/>
            <a:rect r="r" b="b" t="t" l="l"/>
            <a:pathLst>
              <a:path h="2828472" w="10161546">
                <a:moveTo>
                  <a:pt x="0" y="0"/>
                </a:moveTo>
                <a:lnTo>
                  <a:pt x="10161547" y="0"/>
                </a:lnTo>
                <a:lnTo>
                  <a:pt x="10161547" y="2828472"/>
                </a:lnTo>
                <a:lnTo>
                  <a:pt x="0" y="2828472"/>
                </a:lnTo>
                <a:lnTo>
                  <a:pt x="0" y="0"/>
                </a:lnTo>
                <a:close/>
              </a:path>
            </a:pathLst>
          </a:custGeom>
          <a:blipFill>
            <a:blip r:embed="rId3"/>
            <a:stretch>
              <a:fillRect l="0" t="0" r="0" b="0"/>
            </a:stretch>
          </a:blipFill>
        </p:spPr>
      </p:sp>
      <p:sp>
        <p:nvSpPr>
          <p:cNvPr name="Freeform 4" id="4"/>
          <p:cNvSpPr/>
          <p:nvPr/>
        </p:nvSpPr>
        <p:spPr>
          <a:xfrm flipH="false" flipV="false" rot="0">
            <a:off x="4965900" y="6593442"/>
            <a:ext cx="10157400" cy="3084995"/>
          </a:xfrm>
          <a:custGeom>
            <a:avLst/>
            <a:gdLst/>
            <a:ahLst/>
            <a:cxnLst/>
            <a:rect r="r" b="b" t="t" l="l"/>
            <a:pathLst>
              <a:path h="3084995" w="10157400">
                <a:moveTo>
                  <a:pt x="0" y="0"/>
                </a:moveTo>
                <a:lnTo>
                  <a:pt x="10157400" y="0"/>
                </a:lnTo>
                <a:lnTo>
                  <a:pt x="10157400" y="3084995"/>
                </a:lnTo>
                <a:lnTo>
                  <a:pt x="0" y="3084995"/>
                </a:lnTo>
                <a:lnTo>
                  <a:pt x="0" y="0"/>
                </a:lnTo>
                <a:close/>
              </a:path>
            </a:pathLst>
          </a:custGeom>
          <a:blipFill>
            <a:blip r:embed="rId4"/>
            <a:stretch>
              <a:fillRect l="0" t="0" r="0" b="0"/>
            </a:stretch>
          </a:blipFill>
        </p:spPr>
      </p:sp>
      <p:sp>
        <p:nvSpPr>
          <p:cNvPr name="TextBox 5" id="5"/>
          <p:cNvSpPr txBox="true"/>
          <p:nvPr/>
        </p:nvSpPr>
        <p:spPr>
          <a:xfrm rot="0">
            <a:off x="2443408" y="596583"/>
            <a:ext cx="11985427" cy="778510"/>
          </a:xfrm>
          <a:prstGeom prst="rect">
            <a:avLst/>
          </a:prstGeom>
        </p:spPr>
        <p:txBody>
          <a:bodyPr anchor="t" rtlCol="false" tIns="0" lIns="0" bIns="0" rIns="0">
            <a:spAutoFit/>
          </a:bodyPr>
          <a:lstStyle/>
          <a:p>
            <a:pPr algn="ctr">
              <a:lnSpc>
                <a:spcPts val="6440"/>
              </a:lnSpc>
              <a:spcBef>
                <a:spcPct val="0"/>
              </a:spcBef>
            </a:pPr>
            <a:r>
              <a:rPr lang="en-US" sz="4600">
                <a:solidFill>
                  <a:srgbClr val="FFFFFF"/>
                </a:solidFill>
                <a:latin typeface="Canva Sans Bold"/>
              </a:rPr>
              <a:t>Q3: What are top 3 values of total invoice?</a:t>
            </a:r>
          </a:p>
        </p:txBody>
      </p:sp>
      <p:sp>
        <p:nvSpPr>
          <p:cNvPr name="TextBox 6" id="6"/>
          <p:cNvSpPr txBox="true"/>
          <p:nvPr/>
        </p:nvSpPr>
        <p:spPr>
          <a:xfrm rot="0">
            <a:off x="1372568" y="7795897"/>
            <a:ext cx="2915294" cy="613409"/>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rPr>
              <a:t>Output:</a:t>
            </a:r>
          </a:p>
        </p:txBody>
      </p:sp>
      <p:sp>
        <p:nvSpPr>
          <p:cNvPr name="TextBox 7" id="7"/>
          <p:cNvSpPr txBox="true"/>
          <p:nvPr/>
        </p:nvSpPr>
        <p:spPr>
          <a:xfrm rot="0">
            <a:off x="1824852" y="3370858"/>
            <a:ext cx="2010727" cy="613409"/>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rPr>
              <a:t>Query: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678" t="-3339" r="0" b="-3339"/>
            </a:stretch>
          </a:blipFill>
        </p:spPr>
      </p:sp>
      <p:sp>
        <p:nvSpPr>
          <p:cNvPr name="Freeform 3" id="3"/>
          <p:cNvSpPr/>
          <p:nvPr/>
        </p:nvSpPr>
        <p:spPr>
          <a:xfrm flipH="false" flipV="false" rot="0">
            <a:off x="5048379" y="3225988"/>
            <a:ext cx="10312385" cy="2607730"/>
          </a:xfrm>
          <a:custGeom>
            <a:avLst/>
            <a:gdLst/>
            <a:ahLst/>
            <a:cxnLst/>
            <a:rect r="r" b="b" t="t" l="l"/>
            <a:pathLst>
              <a:path h="2607730" w="10312385">
                <a:moveTo>
                  <a:pt x="0" y="0"/>
                </a:moveTo>
                <a:lnTo>
                  <a:pt x="10312385" y="0"/>
                </a:lnTo>
                <a:lnTo>
                  <a:pt x="10312385" y="2607729"/>
                </a:lnTo>
                <a:lnTo>
                  <a:pt x="0" y="2607729"/>
                </a:lnTo>
                <a:lnTo>
                  <a:pt x="0" y="0"/>
                </a:lnTo>
                <a:close/>
              </a:path>
            </a:pathLst>
          </a:custGeom>
          <a:blipFill>
            <a:blip r:embed="rId3"/>
            <a:stretch>
              <a:fillRect l="0" t="0" r="0" b="0"/>
            </a:stretch>
          </a:blipFill>
        </p:spPr>
      </p:sp>
      <p:sp>
        <p:nvSpPr>
          <p:cNvPr name="Freeform 4" id="4"/>
          <p:cNvSpPr/>
          <p:nvPr/>
        </p:nvSpPr>
        <p:spPr>
          <a:xfrm flipH="false" flipV="false" rot="0">
            <a:off x="5421694" y="6782915"/>
            <a:ext cx="9565756" cy="2924388"/>
          </a:xfrm>
          <a:custGeom>
            <a:avLst/>
            <a:gdLst/>
            <a:ahLst/>
            <a:cxnLst/>
            <a:rect r="r" b="b" t="t" l="l"/>
            <a:pathLst>
              <a:path h="2924388" w="9565756">
                <a:moveTo>
                  <a:pt x="0" y="0"/>
                </a:moveTo>
                <a:lnTo>
                  <a:pt x="9565756" y="0"/>
                </a:lnTo>
                <a:lnTo>
                  <a:pt x="9565756" y="2924388"/>
                </a:lnTo>
                <a:lnTo>
                  <a:pt x="0" y="2924388"/>
                </a:lnTo>
                <a:lnTo>
                  <a:pt x="0" y="0"/>
                </a:lnTo>
                <a:close/>
              </a:path>
            </a:pathLst>
          </a:custGeom>
          <a:blipFill>
            <a:blip r:embed="rId4"/>
            <a:stretch>
              <a:fillRect l="0" t="0" r="0" b="0"/>
            </a:stretch>
          </a:blipFill>
        </p:spPr>
      </p:sp>
      <p:sp>
        <p:nvSpPr>
          <p:cNvPr name="TextBox 5" id="5"/>
          <p:cNvSpPr txBox="true"/>
          <p:nvPr/>
        </p:nvSpPr>
        <p:spPr>
          <a:xfrm rot="0">
            <a:off x="247139" y="269535"/>
            <a:ext cx="17497154" cy="2380614"/>
          </a:xfrm>
          <a:prstGeom prst="rect">
            <a:avLst/>
          </a:prstGeom>
        </p:spPr>
        <p:txBody>
          <a:bodyPr anchor="t" rtlCol="false" tIns="0" lIns="0" bIns="0" rIns="0">
            <a:spAutoFit/>
          </a:bodyPr>
          <a:lstStyle/>
          <a:p>
            <a:pPr>
              <a:lnSpc>
                <a:spcPts val="4760"/>
              </a:lnSpc>
              <a:spcBef>
                <a:spcPct val="0"/>
              </a:spcBef>
            </a:pPr>
            <a:r>
              <a:rPr lang="en-US" sz="3400">
                <a:solidFill>
                  <a:srgbClr val="FFFFFF"/>
                </a:solidFill>
                <a:latin typeface="Canva Sans Bold"/>
              </a:rPr>
              <a:t>Q4: Which city has the best customers?We would like to throw a promotional Music Festival in the city we made the most money. Write a query that returns one city that has the highest sum of invoice totals. Return both the city name &amp; sum of all invoice totals </a:t>
            </a:r>
          </a:p>
        </p:txBody>
      </p:sp>
      <p:sp>
        <p:nvSpPr>
          <p:cNvPr name="TextBox 6" id="6"/>
          <p:cNvSpPr txBox="true"/>
          <p:nvPr/>
        </p:nvSpPr>
        <p:spPr>
          <a:xfrm rot="0">
            <a:off x="1372568" y="3565170"/>
            <a:ext cx="2505005" cy="613409"/>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rPr>
              <a:t>Query:</a:t>
            </a:r>
          </a:p>
        </p:txBody>
      </p:sp>
      <p:sp>
        <p:nvSpPr>
          <p:cNvPr name="TextBox 7" id="7"/>
          <p:cNvSpPr txBox="true"/>
          <p:nvPr/>
        </p:nvSpPr>
        <p:spPr>
          <a:xfrm rot="0">
            <a:off x="1372568" y="7795897"/>
            <a:ext cx="2915294" cy="613409"/>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rPr>
              <a:t>Output: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678" t="-3339" r="0" b="-3339"/>
            </a:stretch>
          </a:blipFill>
        </p:spPr>
      </p:sp>
      <p:sp>
        <p:nvSpPr>
          <p:cNvPr name="Freeform 3" id="3"/>
          <p:cNvSpPr/>
          <p:nvPr/>
        </p:nvSpPr>
        <p:spPr>
          <a:xfrm flipH="false" flipV="false" rot="0">
            <a:off x="8487860" y="1225411"/>
            <a:ext cx="9488144" cy="6389515"/>
          </a:xfrm>
          <a:custGeom>
            <a:avLst/>
            <a:gdLst/>
            <a:ahLst/>
            <a:cxnLst/>
            <a:rect r="r" b="b" t="t" l="l"/>
            <a:pathLst>
              <a:path h="6389515" w="9488144">
                <a:moveTo>
                  <a:pt x="0" y="0"/>
                </a:moveTo>
                <a:lnTo>
                  <a:pt x="9488144" y="0"/>
                </a:lnTo>
                <a:lnTo>
                  <a:pt x="9488144" y="6389515"/>
                </a:lnTo>
                <a:lnTo>
                  <a:pt x="0" y="6389515"/>
                </a:lnTo>
                <a:lnTo>
                  <a:pt x="0" y="0"/>
                </a:lnTo>
                <a:close/>
              </a:path>
            </a:pathLst>
          </a:custGeom>
          <a:blipFill>
            <a:blip r:embed="rId3"/>
            <a:stretch>
              <a:fillRect l="-7148" t="0" r="-7148" b="0"/>
            </a:stretch>
          </a:blipFill>
        </p:spPr>
      </p:sp>
      <p:sp>
        <p:nvSpPr>
          <p:cNvPr name="TextBox 4" id="4"/>
          <p:cNvSpPr txBox="true"/>
          <p:nvPr/>
        </p:nvSpPr>
        <p:spPr>
          <a:xfrm rot="0">
            <a:off x="421351" y="2464884"/>
            <a:ext cx="7349805" cy="4222911"/>
          </a:xfrm>
          <a:prstGeom prst="rect">
            <a:avLst/>
          </a:prstGeom>
        </p:spPr>
        <p:txBody>
          <a:bodyPr anchor="t" rtlCol="false" tIns="0" lIns="0" bIns="0" rIns="0">
            <a:spAutoFit/>
          </a:bodyPr>
          <a:lstStyle/>
          <a:p>
            <a:pPr algn="just">
              <a:lnSpc>
                <a:spcPts val="5031"/>
              </a:lnSpc>
            </a:pPr>
            <a:r>
              <a:rPr lang="en-US" sz="3593">
                <a:solidFill>
                  <a:srgbClr val="FEFFFE"/>
                </a:solidFill>
                <a:latin typeface="Canva Sans Bold"/>
              </a:rPr>
              <a:t>Insights:</a:t>
            </a:r>
          </a:p>
          <a:p>
            <a:pPr algn="just">
              <a:lnSpc>
                <a:spcPts val="4051"/>
              </a:lnSpc>
            </a:pPr>
            <a:r>
              <a:rPr lang="en-US" sz="2893">
                <a:solidFill>
                  <a:srgbClr val="FFDE59"/>
                </a:solidFill>
                <a:latin typeface="Canva Sans Bold"/>
              </a:rPr>
              <a:t>1)Prague has has the highest sum of invoice totals.Hence, is the city with best customers.</a:t>
            </a:r>
          </a:p>
          <a:p>
            <a:pPr algn="just">
              <a:lnSpc>
                <a:spcPts val="4051"/>
              </a:lnSpc>
            </a:pPr>
          </a:p>
          <a:p>
            <a:pPr algn="just">
              <a:lnSpc>
                <a:spcPts val="4051"/>
              </a:lnSpc>
              <a:spcBef>
                <a:spcPct val="0"/>
              </a:spcBef>
            </a:pPr>
            <a:r>
              <a:rPr lang="en-US" sz="2893">
                <a:solidFill>
                  <a:srgbClr val="FFDE59"/>
                </a:solidFill>
                <a:latin typeface="Canva Sans Bold"/>
              </a:rPr>
              <a:t>2)The other top  countries are:Mountain view,London ,Berlin and can also be considered for a promotional festival.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678" t="-3339" r="0" b="-3339"/>
            </a:stretch>
          </a:blipFill>
        </p:spPr>
      </p:sp>
      <p:sp>
        <p:nvSpPr>
          <p:cNvPr name="Freeform 3" id="3"/>
          <p:cNvSpPr/>
          <p:nvPr/>
        </p:nvSpPr>
        <p:spPr>
          <a:xfrm flipH="false" flipV="false" rot="0">
            <a:off x="5751378" y="3192262"/>
            <a:ext cx="10955618" cy="2459103"/>
          </a:xfrm>
          <a:custGeom>
            <a:avLst/>
            <a:gdLst/>
            <a:ahLst/>
            <a:cxnLst/>
            <a:rect r="r" b="b" t="t" l="l"/>
            <a:pathLst>
              <a:path h="2459103" w="10955618">
                <a:moveTo>
                  <a:pt x="0" y="0"/>
                </a:moveTo>
                <a:lnTo>
                  <a:pt x="10955617" y="0"/>
                </a:lnTo>
                <a:lnTo>
                  <a:pt x="10955617" y="2459103"/>
                </a:lnTo>
                <a:lnTo>
                  <a:pt x="0" y="2459103"/>
                </a:lnTo>
                <a:lnTo>
                  <a:pt x="0" y="0"/>
                </a:lnTo>
                <a:close/>
              </a:path>
            </a:pathLst>
          </a:custGeom>
          <a:blipFill>
            <a:blip r:embed="rId3"/>
            <a:stretch>
              <a:fillRect l="0" t="0" r="0" b="0"/>
            </a:stretch>
          </a:blipFill>
        </p:spPr>
      </p:sp>
      <p:sp>
        <p:nvSpPr>
          <p:cNvPr name="Freeform 4" id="4"/>
          <p:cNvSpPr/>
          <p:nvPr/>
        </p:nvSpPr>
        <p:spPr>
          <a:xfrm flipH="false" flipV="false" rot="0">
            <a:off x="5751378" y="6551596"/>
            <a:ext cx="10614526" cy="2706704"/>
          </a:xfrm>
          <a:custGeom>
            <a:avLst/>
            <a:gdLst/>
            <a:ahLst/>
            <a:cxnLst/>
            <a:rect r="r" b="b" t="t" l="l"/>
            <a:pathLst>
              <a:path h="2706704" w="10614526">
                <a:moveTo>
                  <a:pt x="0" y="0"/>
                </a:moveTo>
                <a:lnTo>
                  <a:pt x="10614526" y="0"/>
                </a:lnTo>
                <a:lnTo>
                  <a:pt x="10614526" y="2706704"/>
                </a:lnTo>
                <a:lnTo>
                  <a:pt x="0" y="2706704"/>
                </a:lnTo>
                <a:lnTo>
                  <a:pt x="0" y="0"/>
                </a:lnTo>
                <a:close/>
              </a:path>
            </a:pathLst>
          </a:custGeom>
          <a:blipFill>
            <a:blip r:embed="rId4"/>
            <a:stretch>
              <a:fillRect l="0" t="0" r="0" b="0"/>
            </a:stretch>
          </a:blipFill>
        </p:spPr>
      </p:sp>
      <p:sp>
        <p:nvSpPr>
          <p:cNvPr name="TextBox 5" id="5"/>
          <p:cNvSpPr txBox="true"/>
          <p:nvPr/>
        </p:nvSpPr>
        <p:spPr>
          <a:xfrm rot="0">
            <a:off x="593139" y="566102"/>
            <a:ext cx="12775406" cy="1725929"/>
          </a:xfrm>
          <a:prstGeom prst="rect">
            <a:avLst/>
          </a:prstGeom>
        </p:spPr>
        <p:txBody>
          <a:bodyPr anchor="t" rtlCol="false" tIns="0" lIns="0" bIns="0" rIns="0">
            <a:spAutoFit/>
          </a:bodyPr>
          <a:lstStyle/>
          <a:p>
            <a:pPr>
              <a:lnSpc>
                <a:spcPts val="4620"/>
              </a:lnSpc>
              <a:spcBef>
                <a:spcPct val="0"/>
              </a:spcBef>
            </a:pPr>
            <a:r>
              <a:rPr lang="en-US" sz="3300">
                <a:solidFill>
                  <a:srgbClr val="FFFFFF"/>
                </a:solidFill>
                <a:latin typeface="Canva Sans Bold"/>
              </a:rPr>
              <a:t>Q</a:t>
            </a:r>
            <a:r>
              <a:rPr lang="en-US" sz="3300">
                <a:solidFill>
                  <a:srgbClr val="FFFFFF"/>
                </a:solidFill>
                <a:latin typeface="Canva Sans Bold"/>
              </a:rPr>
              <a:t> 5: Who is the best customer?  The customer who has spent the most money will be declared the best customer. Write a query that returns the person who has spent the most money.</a:t>
            </a:r>
          </a:p>
        </p:txBody>
      </p:sp>
      <p:sp>
        <p:nvSpPr>
          <p:cNvPr name="TextBox 6" id="6"/>
          <p:cNvSpPr txBox="true"/>
          <p:nvPr/>
        </p:nvSpPr>
        <p:spPr>
          <a:xfrm rot="0">
            <a:off x="1372568" y="7795897"/>
            <a:ext cx="2915294" cy="613409"/>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rPr>
              <a:t>Output:</a:t>
            </a:r>
          </a:p>
        </p:txBody>
      </p:sp>
      <p:sp>
        <p:nvSpPr>
          <p:cNvPr name="TextBox 7" id="7"/>
          <p:cNvSpPr txBox="true"/>
          <p:nvPr/>
        </p:nvSpPr>
        <p:spPr>
          <a:xfrm rot="0">
            <a:off x="1577713" y="3565170"/>
            <a:ext cx="2505005" cy="613409"/>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rPr>
              <a:t>Query: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DAF1NaTtxqU</dc:identifier>
  <dcterms:modified xsi:type="dcterms:W3CDTF">2011-08-01T06:04:30Z</dcterms:modified>
  <cp:revision>1</cp:revision>
  <dc:title>INSIGHTS:t</dc:title>
</cp:coreProperties>
</file>